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20"/>
  </p:notesMasterIdLst>
  <p:sldIdLst>
    <p:sldId id="256" r:id="rId2"/>
    <p:sldId id="272" r:id="rId3"/>
    <p:sldId id="273" r:id="rId4"/>
    <p:sldId id="258" r:id="rId5"/>
    <p:sldId id="270" r:id="rId6"/>
    <p:sldId id="271" r:id="rId7"/>
    <p:sldId id="274" r:id="rId8"/>
    <p:sldId id="259" r:id="rId9"/>
    <p:sldId id="262" r:id="rId10"/>
    <p:sldId id="263" r:id="rId11"/>
    <p:sldId id="260" r:id="rId12"/>
    <p:sldId id="266" r:id="rId13"/>
    <p:sldId id="261" r:id="rId14"/>
    <p:sldId id="268" r:id="rId15"/>
    <p:sldId id="265" r:id="rId16"/>
    <p:sldId id="267" r:id="rId17"/>
    <p:sldId id="276" r:id="rId18"/>
    <p:sldId id="275" r:id="rId1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967A"/>
    <a:srgbClr val="7EC0EE"/>
    <a:srgbClr val="A9A9A9"/>
    <a:srgbClr val="CDC6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80" autoAdjust="0"/>
    <p:restoredTop sz="83660" autoAdjust="0"/>
  </p:normalViewPr>
  <p:slideViewPr>
    <p:cSldViewPr snapToGrid="0">
      <p:cViewPr varScale="1">
        <p:scale>
          <a:sx n="87" d="100"/>
          <a:sy n="87" d="100"/>
        </p:scale>
        <p:origin x="1856" y="19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A0203A-AD35-44CF-9A32-77AE838AA253}" type="datetimeFigureOut">
              <a:rPr lang="en-US" smtClean="0"/>
              <a:t>1/11/21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596741-3AA0-4FD6-B589-71359E89E226}" type="slidenum">
              <a:rPr lang="en-US" smtClean="0"/>
              <a:t>‹#›</a:t>
            </a:fld>
            <a:endParaRPr lang="en-US"/>
          </a:p>
        </p:txBody>
      </p:sp>
    </p:spTree>
    <p:extLst>
      <p:ext uri="{BB962C8B-B14F-4D97-AF65-F5344CB8AC3E}">
        <p14:creationId xmlns:p14="http://schemas.microsoft.com/office/powerpoint/2010/main" val="542130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our coastlines become more populated</a:t>
            </a:r>
            <a:r>
              <a:rPr lang="en-US" baseline="0" dirty="0"/>
              <a:t> entanglement is becoming more visible and it’s becoming more obvious just how many species are impacted, and the many ways that entanglement can impact health and survival for the affected animals. In our area we see entangled sea lions fairly regularly so we wanted to answer a few questions about how frequently this might be occurring and what factors might exacerbate entanglement risk in our area.</a:t>
            </a:r>
            <a:endParaRPr lang="en-US" dirty="0"/>
          </a:p>
        </p:txBody>
      </p:sp>
      <p:sp>
        <p:nvSpPr>
          <p:cNvPr id="4" name="Slide Number Placeholder 3"/>
          <p:cNvSpPr>
            <a:spLocks noGrp="1"/>
          </p:cNvSpPr>
          <p:nvPr>
            <p:ph type="sldNum" sz="quarter" idx="10"/>
          </p:nvPr>
        </p:nvSpPr>
        <p:spPr/>
        <p:txBody>
          <a:bodyPr/>
          <a:lstStyle/>
          <a:p>
            <a:fld id="{A4596741-3AA0-4FD6-B589-71359E89E226}" type="slidenum">
              <a:rPr lang="en-US" smtClean="0"/>
              <a:t>2</a:t>
            </a:fld>
            <a:endParaRPr lang="en-US"/>
          </a:p>
        </p:txBody>
      </p:sp>
    </p:spTree>
    <p:extLst>
      <p:ext uri="{BB962C8B-B14F-4D97-AF65-F5344CB8AC3E}">
        <p14:creationId xmlns:p14="http://schemas.microsoft.com/office/powerpoint/2010/main" val="23789724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596741-3AA0-4FD6-B589-71359E89E226}" type="slidenum">
              <a:rPr lang="en-US" smtClean="0"/>
              <a:t>5</a:t>
            </a:fld>
            <a:endParaRPr lang="en-US"/>
          </a:p>
        </p:txBody>
      </p:sp>
    </p:spTree>
    <p:extLst>
      <p:ext uri="{BB962C8B-B14F-4D97-AF65-F5344CB8AC3E}">
        <p14:creationId xmlns:p14="http://schemas.microsoft.com/office/powerpoint/2010/main" val="33259497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31637F3-3541-46BA-9B4A-A3DA5D593563}"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5081639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637F3-3541-46BA-9B4A-A3DA5D593563}"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94952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637F3-3541-46BA-9B4A-A3DA5D593563}"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351495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31637F3-3541-46BA-9B4A-A3DA5D593563}"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2401103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31637F3-3541-46BA-9B4A-A3DA5D593563}" type="datetimeFigureOut">
              <a:rPr lang="en-US" smtClean="0"/>
              <a:t>1/11/21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1395317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31637F3-3541-46BA-9B4A-A3DA5D593563}"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13178173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31637F3-3541-46BA-9B4A-A3DA5D593563}" type="datetimeFigureOut">
              <a:rPr lang="en-US" smtClean="0"/>
              <a:t>1/11/21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744293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231637F3-3541-46BA-9B4A-A3DA5D593563}" type="datetimeFigureOut">
              <a:rPr lang="en-US" smtClean="0"/>
              <a:t>1/11/21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1228643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31637F3-3541-46BA-9B4A-A3DA5D593563}" type="datetimeFigureOut">
              <a:rPr lang="en-US" smtClean="0"/>
              <a:t>1/11/21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3430779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1637F3-3541-46BA-9B4A-A3DA5D593563}"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20534269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31637F3-3541-46BA-9B4A-A3DA5D593563}" type="datetimeFigureOut">
              <a:rPr lang="en-US" smtClean="0"/>
              <a:t>1/11/21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1B5F149-18FE-4C3C-AD18-28679D004162}" type="slidenum">
              <a:rPr lang="en-US" smtClean="0"/>
              <a:t>‹#›</a:t>
            </a:fld>
            <a:endParaRPr lang="en-US"/>
          </a:p>
        </p:txBody>
      </p:sp>
    </p:spTree>
    <p:extLst>
      <p:ext uri="{BB962C8B-B14F-4D97-AF65-F5344CB8AC3E}">
        <p14:creationId xmlns:p14="http://schemas.microsoft.com/office/powerpoint/2010/main" val="2082495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1637F3-3541-46BA-9B4A-A3DA5D593563}" type="datetimeFigureOut">
              <a:rPr lang="en-US" smtClean="0"/>
              <a:t>1/11/21</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B5F149-18FE-4C3C-AD18-28679D004162}" type="slidenum">
              <a:rPr lang="en-US" smtClean="0"/>
              <a:t>‹#›</a:t>
            </a:fld>
            <a:endParaRPr lang="en-US"/>
          </a:p>
        </p:txBody>
      </p:sp>
    </p:spTree>
    <p:extLst>
      <p:ext uri="{BB962C8B-B14F-4D97-AF65-F5344CB8AC3E}">
        <p14:creationId xmlns:p14="http://schemas.microsoft.com/office/powerpoint/2010/main" val="426337754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40.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0.jpg"/><Relationship Id="rId5" Type="http://schemas.openxmlformats.org/officeDocument/2006/relationships/image" Target="../media/image47.jpe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microsoft.com/office/2007/relationships/hdphoto" Target="../media/hdphoto1.wdp"/><Relationship Id="rId7" Type="http://schemas.openxmlformats.org/officeDocument/2006/relationships/image" Target="../media/image20.jpe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 Id="rId9" Type="http://schemas.openxmlformats.org/officeDocument/2006/relationships/image" Target="../media/image22.jpe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4.jpeg"/><Relationship Id="rId2" Type="http://schemas.openxmlformats.org/officeDocument/2006/relationships/image" Target="../media/image25.jpeg"/><Relationship Id="rId1" Type="http://schemas.openxmlformats.org/officeDocument/2006/relationships/slideLayout" Target="../slideLayouts/slideLayout6.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8.xml.rels><?xml version="1.0" encoding="UTF-8" standalone="yes"?>
<Relationships xmlns="http://schemas.openxmlformats.org/package/2006/relationships"><Relationship Id="rId8" Type="http://schemas.openxmlformats.org/officeDocument/2006/relationships/image" Target="../media/image35.jpeg"/><Relationship Id="rId3" Type="http://schemas.microsoft.com/office/2007/relationships/hdphoto" Target="../media/hdphoto2.wdp"/><Relationship Id="rId7" Type="http://schemas.openxmlformats.org/officeDocument/2006/relationships/image" Target="../media/image34.jpe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799" y="87313"/>
            <a:ext cx="7772400" cy="1870075"/>
          </a:xfrm>
        </p:spPr>
        <p:txBody>
          <a:bodyPr/>
          <a:lstStyle/>
          <a:p>
            <a:r>
              <a:rPr lang="en-US" dirty="0">
                <a:solidFill>
                  <a:schemeClr val="bg1"/>
                </a:solidFill>
              </a:rPr>
              <a:t>Sea lion entanglement in NW Washington</a:t>
            </a:r>
          </a:p>
        </p:txBody>
      </p:sp>
      <p:sp>
        <p:nvSpPr>
          <p:cNvPr id="3" name="Subtitle 2"/>
          <p:cNvSpPr>
            <a:spLocks noGrp="1"/>
          </p:cNvSpPr>
          <p:nvPr>
            <p:ph type="subTitle" idx="1"/>
          </p:nvPr>
        </p:nvSpPr>
        <p:spPr>
          <a:xfrm>
            <a:off x="0" y="4770321"/>
            <a:ext cx="9144000" cy="2041522"/>
          </a:xfrm>
        </p:spPr>
        <p:txBody>
          <a:bodyPr>
            <a:normAutofit/>
          </a:bodyPr>
          <a:lstStyle/>
          <a:p>
            <a:r>
              <a:rPr lang="en-US" dirty="0">
                <a:solidFill>
                  <a:schemeClr val="bg1"/>
                </a:solidFill>
              </a:rPr>
              <a:t>MRC Meeting Jan 11, 2021</a:t>
            </a:r>
          </a:p>
          <a:p>
            <a:r>
              <a:rPr lang="en-US" dirty="0">
                <a:solidFill>
                  <a:schemeClr val="bg1"/>
                </a:solidFill>
              </a:rPr>
              <a:t>Liz Allyn</a:t>
            </a:r>
          </a:p>
          <a:p>
            <a:r>
              <a:rPr lang="en-US" dirty="0">
                <a:solidFill>
                  <a:schemeClr val="bg1"/>
                </a:solidFill>
              </a:rPr>
              <a:t>Makah Tribe</a:t>
            </a:r>
          </a:p>
          <a:p>
            <a:r>
              <a:rPr lang="en-US" dirty="0">
                <a:solidFill>
                  <a:schemeClr val="bg1"/>
                </a:solidFill>
              </a:rPr>
              <a:t>liz.allyn@makah.com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0094" y="2093395"/>
            <a:ext cx="2383810" cy="2540918"/>
          </a:xfrm>
          <a:prstGeom prst="rect">
            <a:avLst/>
          </a:prstGeom>
          <a:ln w="38100">
            <a:solidFill>
              <a:schemeClr val="accent6">
                <a:lumMod val="60000"/>
                <a:lumOff val="40000"/>
              </a:schemeClr>
            </a:solidFill>
          </a:ln>
        </p:spPr>
      </p:pic>
    </p:spTree>
    <p:extLst>
      <p:ext uri="{BB962C8B-B14F-4D97-AF65-F5344CB8AC3E}">
        <p14:creationId xmlns:p14="http://schemas.microsoft.com/office/powerpoint/2010/main" val="28298889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7" name="Group 6"/>
          <p:cNvGrpSpPr/>
          <p:nvPr/>
        </p:nvGrpSpPr>
        <p:grpSpPr>
          <a:xfrm>
            <a:off x="1595144" y="257175"/>
            <a:ext cx="6792000" cy="6329717"/>
            <a:chOff x="1195094" y="285750"/>
            <a:chExt cx="6792000" cy="6329717"/>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094" y="285750"/>
              <a:ext cx="6792000" cy="6329717"/>
            </a:xfrm>
            <a:prstGeom prst="rect">
              <a:avLst/>
            </a:prstGeom>
          </p:spPr>
        </p:pic>
        <p:sp>
          <p:nvSpPr>
            <p:cNvPr id="4" name="Rectangle 3"/>
            <p:cNvSpPr/>
            <p:nvPr/>
          </p:nvSpPr>
          <p:spPr>
            <a:xfrm>
              <a:off x="1302441" y="5743575"/>
              <a:ext cx="6577306" cy="171450"/>
            </a:xfrm>
            <a:prstGeom prst="rect">
              <a:avLst/>
            </a:prstGeom>
            <a:noFill/>
            <a:ln w="5080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302441" y="4395787"/>
              <a:ext cx="6577306" cy="171450"/>
            </a:xfrm>
            <a:prstGeom prst="rect">
              <a:avLst/>
            </a:prstGeom>
            <a:noFill/>
            <a:ln w="5080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TextBox 7"/>
          <p:cNvSpPr txBox="1"/>
          <p:nvPr/>
        </p:nvSpPr>
        <p:spPr>
          <a:xfrm>
            <a:off x="162918" y="3905547"/>
            <a:ext cx="1314450" cy="923330"/>
          </a:xfrm>
          <a:prstGeom prst="rect">
            <a:avLst/>
          </a:prstGeom>
          <a:noFill/>
          <a:ln w="57150">
            <a:solidFill>
              <a:schemeClr val="accent6">
                <a:lumMod val="60000"/>
                <a:lumOff val="40000"/>
              </a:schemeClr>
            </a:solidFill>
          </a:ln>
        </p:spPr>
        <p:txBody>
          <a:bodyPr wrap="square" rtlCol="0">
            <a:spAutoFit/>
          </a:bodyPr>
          <a:lstStyle/>
          <a:p>
            <a:r>
              <a:rPr lang="en-US" dirty="0">
                <a:solidFill>
                  <a:schemeClr val="bg1"/>
                </a:solidFill>
              </a:rPr>
              <a:t>Highest Steller rate in world</a:t>
            </a:r>
          </a:p>
        </p:txBody>
      </p:sp>
      <p:sp>
        <p:nvSpPr>
          <p:cNvPr id="9" name="TextBox 8"/>
          <p:cNvSpPr txBox="1"/>
          <p:nvPr/>
        </p:nvSpPr>
        <p:spPr>
          <a:xfrm>
            <a:off x="162918" y="5339060"/>
            <a:ext cx="1314450" cy="923330"/>
          </a:xfrm>
          <a:prstGeom prst="rect">
            <a:avLst/>
          </a:prstGeom>
          <a:noFill/>
          <a:ln w="57150">
            <a:solidFill>
              <a:schemeClr val="accent6">
                <a:lumMod val="50000"/>
              </a:schemeClr>
            </a:solidFill>
          </a:ln>
        </p:spPr>
        <p:txBody>
          <a:bodyPr wrap="square" rtlCol="0">
            <a:spAutoFit/>
          </a:bodyPr>
          <a:lstStyle/>
          <a:p>
            <a:r>
              <a:rPr lang="en-US" dirty="0">
                <a:solidFill>
                  <a:schemeClr val="bg1"/>
                </a:solidFill>
              </a:rPr>
              <a:t>Highest California rate in US</a:t>
            </a:r>
          </a:p>
        </p:txBody>
      </p:sp>
      <p:cxnSp>
        <p:nvCxnSpPr>
          <p:cNvPr id="6" name="Straight Arrow Connector 5"/>
          <p:cNvCxnSpPr/>
          <p:nvPr/>
        </p:nvCxnSpPr>
        <p:spPr>
          <a:xfrm>
            <a:off x="8758237" y="1014413"/>
            <a:ext cx="0" cy="4872037"/>
          </a:xfrm>
          <a:prstGeom prst="straightConnector1">
            <a:avLst/>
          </a:prstGeom>
          <a:ln w="44450">
            <a:solidFill>
              <a:schemeClr val="accent1">
                <a:lumMod val="60000"/>
                <a:lumOff val="40000"/>
              </a:schemeClr>
            </a:solidFill>
            <a:headEnd type="none"/>
            <a:tailEnd type="arrow" w="lg"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473993" y="500062"/>
            <a:ext cx="568489" cy="369332"/>
          </a:xfrm>
          <a:prstGeom prst="rect">
            <a:avLst/>
          </a:prstGeom>
          <a:noFill/>
        </p:spPr>
        <p:txBody>
          <a:bodyPr wrap="none" rtlCol="0">
            <a:spAutoFit/>
          </a:bodyPr>
          <a:lstStyle/>
          <a:p>
            <a:r>
              <a:rPr lang="en-US" dirty="0">
                <a:solidFill>
                  <a:schemeClr val="accent1">
                    <a:lumMod val="60000"/>
                    <a:lumOff val="40000"/>
                  </a:schemeClr>
                </a:solidFill>
              </a:rPr>
              <a:t>Low</a:t>
            </a:r>
          </a:p>
        </p:txBody>
      </p:sp>
      <p:sp>
        <p:nvSpPr>
          <p:cNvPr id="12" name="TextBox 11"/>
          <p:cNvSpPr txBox="1"/>
          <p:nvPr/>
        </p:nvSpPr>
        <p:spPr>
          <a:xfrm>
            <a:off x="8473992" y="6077724"/>
            <a:ext cx="612668" cy="369332"/>
          </a:xfrm>
          <a:prstGeom prst="rect">
            <a:avLst/>
          </a:prstGeom>
          <a:noFill/>
        </p:spPr>
        <p:txBody>
          <a:bodyPr wrap="none" rtlCol="0">
            <a:spAutoFit/>
          </a:bodyPr>
          <a:lstStyle/>
          <a:p>
            <a:r>
              <a:rPr lang="en-US" dirty="0">
                <a:solidFill>
                  <a:schemeClr val="accent1">
                    <a:lumMod val="60000"/>
                    <a:lumOff val="40000"/>
                  </a:schemeClr>
                </a:solidFill>
              </a:rPr>
              <a:t>High</a:t>
            </a:r>
          </a:p>
        </p:txBody>
      </p:sp>
    </p:spTree>
    <p:extLst>
      <p:ext uri="{BB962C8B-B14F-4D97-AF65-F5344CB8AC3E}">
        <p14:creationId xmlns:p14="http://schemas.microsoft.com/office/powerpoint/2010/main" val="3405096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Both species have increased their use of the study area by ~8% annually</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1435" y="2090739"/>
            <a:ext cx="6743729" cy="3864157"/>
          </a:xfrm>
          <a:prstGeom prst="rect">
            <a:avLst/>
          </a:prstGeom>
        </p:spPr>
      </p:pic>
      <p:sp>
        <p:nvSpPr>
          <p:cNvPr id="5" name="TextBox 4"/>
          <p:cNvSpPr txBox="1"/>
          <p:nvPr/>
        </p:nvSpPr>
        <p:spPr>
          <a:xfrm>
            <a:off x="6995184" y="4468862"/>
            <a:ext cx="2072362" cy="369332"/>
          </a:xfrm>
          <a:prstGeom prst="rect">
            <a:avLst/>
          </a:prstGeom>
          <a:noFill/>
          <a:ln w="57150">
            <a:solidFill>
              <a:schemeClr val="accent6">
                <a:lumMod val="50000"/>
              </a:schemeClr>
            </a:solidFill>
          </a:ln>
        </p:spPr>
        <p:txBody>
          <a:bodyPr wrap="none" rtlCol="0">
            <a:spAutoFit/>
          </a:bodyPr>
          <a:lstStyle/>
          <a:p>
            <a:r>
              <a:rPr lang="en-US" dirty="0">
                <a:solidFill>
                  <a:schemeClr val="bg1"/>
                </a:solidFill>
              </a:rPr>
              <a:t>California: 7.8% </a:t>
            </a:r>
            <a:r>
              <a:rPr lang="en-US" dirty="0" err="1">
                <a:solidFill>
                  <a:schemeClr val="bg1"/>
                </a:solidFill>
              </a:rPr>
              <a:t>avg</a:t>
            </a:r>
            <a:endParaRPr lang="en-US" dirty="0">
              <a:solidFill>
                <a:schemeClr val="bg1"/>
              </a:solidFill>
            </a:endParaRPr>
          </a:p>
        </p:txBody>
      </p:sp>
      <p:sp>
        <p:nvSpPr>
          <p:cNvPr id="6" name="TextBox 5"/>
          <p:cNvSpPr txBox="1"/>
          <p:nvPr/>
        </p:nvSpPr>
        <p:spPr>
          <a:xfrm>
            <a:off x="7143076" y="2895109"/>
            <a:ext cx="1776577" cy="369332"/>
          </a:xfrm>
          <a:prstGeom prst="rect">
            <a:avLst/>
          </a:prstGeom>
          <a:noFill/>
          <a:ln w="57150">
            <a:solidFill>
              <a:schemeClr val="accent6">
                <a:lumMod val="60000"/>
                <a:lumOff val="40000"/>
              </a:schemeClr>
            </a:solidFill>
          </a:ln>
        </p:spPr>
        <p:txBody>
          <a:bodyPr wrap="none" rtlCol="0">
            <a:spAutoFit/>
          </a:bodyPr>
          <a:lstStyle/>
          <a:p>
            <a:r>
              <a:rPr lang="en-US" dirty="0">
                <a:solidFill>
                  <a:schemeClr val="bg1"/>
                </a:solidFill>
              </a:rPr>
              <a:t>Steller: 7.9% </a:t>
            </a:r>
            <a:r>
              <a:rPr lang="en-US" dirty="0" err="1">
                <a:solidFill>
                  <a:schemeClr val="bg1"/>
                </a:solidFill>
              </a:rPr>
              <a:t>avg</a:t>
            </a:r>
            <a:endParaRPr lang="en-US" dirty="0">
              <a:solidFill>
                <a:schemeClr val="bg1"/>
              </a:solidFill>
            </a:endParaRPr>
          </a:p>
        </p:txBody>
      </p:sp>
    </p:spTree>
    <p:extLst>
      <p:ext uri="{BB962C8B-B14F-4D97-AF65-F5344CB8AC3E}">
        <p14:creationId xmlns:p14="http://schemas.microsoft.com/office/powerpoint/2010/main" val="23724088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05744" y="178426"/>
            <a:ext cx="8746814" cy="1003521"/>
          </a:xfrm>
        </p:spPr>
        <p:txBody>
          <a:bodyPr>
            <a:noAutofit/>
          </a:bodyPr>
          <a:lstStyle/>
          <a:p>
            <a:r>
              <a:rPr lang="en-US" sz="3600" dirty="0">
                <a:solidFill>
                  <a:schemeClr val="bg1"/>
                </a:solidFill>
                <a:latin typeface="+mn-lt"/>
              </a:rPr>
              <a:t>Consistent annual entanglement rates over study period</a:t>
            </a:r>
          </a:p>
        </p:txBody>
      </p:sp>
      <p:grpSp>
        <p:nvGrpSpPr>
          <p:cNvPr id="3" name="Group 2"/>
          <p:cNvGrpSpPr/>
          <p:nvPr/>
        </p:nvGrpSpPr>
        <p:grpSpPr>
          <a:xfrm>
            <a:off x="3376907" y="936188"/>
            <a:ext cx="5575651" cy="5700710"/>
            <a:chOff x="1798461" y="842964"/>
            <a:chExt cx="5575651" cy="5700710"/>
          </a:xfrm>
        </p:grpSpPr>
        <p:grpSp>
          <p:nvGrpSpPr>
            <p:cNvPr id="11" name="Group 10"/>
            <p:cNvGrpSpPr/>
            <p:nvPr/>
          </p:nvGrpSpPr>
          <p:grpSpPr>
            <a:xfrm>
              <a:off x="1798461" y="842964"/>
              <a:ext cx="5575651" cy="5700710"/>
              <a:chOff x="2095797" y="529339"/>
              <a:chExt cx="6483753" cy="6328661"/>
            </a:xfrm>
          </p:grpSpPr>
          <p:sp>
            <p:nvSpPr>
              <p:cNvPr id="12" name="Rectangle 11"/>
              <p:cNvSpPr/>
              <p:nvPr/>
            </p:nvSpPr>
            <p:spPr>
              <a:xfrm>
                <a:off x="2095797" y="529339"/>
                <a:ext cx="6483753" cy="63286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p:cNvGrpSpPr/>
              <p:nvPr/>
            </p:nvGrpSpPr>
            <p:grpSpPr>
              <a:xfrm>
                <a:off x="2095798" y="529339"/>
                <a:ext cx="6483752" cy="6328660"/>
                <a:chOff x="2095798" y="529339"/>
                <a:chExt cx="6483752" cy="6328660"/>
              </a:xfrm>
            </p:grpSpPr>
            <p:grpSp>
              <p:nvGrpSpPr>
                <p:cNvPr id="14" name="Group 13"/>
                <p:cNvGrpSpPr/>
                <p:nvPr/>
              </p:nvGrpSpPr>
              <p:grpSpPr>
                <a:xfrm>
                  <a:off x="2095798" y="2279541"/>
                  <a:ext cx="6483752" cy="4578458"/>
                  <a:chOff x="1795761" y="769531"/>
                  <a:chExt cx="6483752" cy="4578458"/>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017" y="1990427"/>
                    <a:ext cx="5898496" cy="2895897"/>
                  </a:xfrm>
                  <a:prstGeom prst="rect">
                    <a:avLst/>
                  </a:prstGeom>
                </p:spPr>
              </p:pic>
              <p:sp>
                <p:nvSpPr>
                  <p:cNvPr id="17" name="TextBox 16"/>
                  <p:cNvSpPr txBox="1"/>
                  <p:nvPr/>
                </p:nvSpPr>
                <p:spPr>
                  <a:xfrm>
                    <a:off x="4907472" y="4886324"/>
                    <a:ext cx="721993" cy="461665"/>
                  </a:xfrm>
                  <a:prstGeom prst="rect">
                    <a:avLst/>
                  </a:prstGeom>
                  <a:noFill/>
                </p:spPr>
                <p:txBody>
                  <a:bodyPr wrap="none" rtlCol="0">
                    <a:spAutoFit/>
                  </a:bodyPr>
                  <a:lstStyle/>
                  <a:p>
                    <a:r>
                      <a:rPr lang="en-US" sz="2400" dirty="0"/>
                      <a:t>Year</a:t>
                    </a:r>
                    <a:endParaRPr lang="en-US" sz="2000" dirty="0"/>
                  </a:p>
                </p:txBody>
              </p:sp>
              <p:sp>
                <p:nvSpPr>
                  <p:cNvPr id="18" name="TextBox 17"/>
                  <p:cNvSpPr txBox="1"/>
                  <p:nvPr/>
                </p:nvSpPr>
                <p:spPr>
                  <a:xfrm rot="16200000">
                    <a:off x="206064" y="2359228"/>
                    <a:ext cx="3641060" cy="461665"/>
                  </a:xfrm>
                  <a:prstGeom prst="rect">
                    <a:avLst/>
                  </a:prstGeom>
                  <a:noFill/>
                </p:spPr>
                <p:txBody>
                  <a:bodyPr wrap="none" rtlCol="0">
                    <a:spAutoFit/>
                  </a:bodyPr>
                  <a:lstStyle/>
                  <a:p>
                    <a:r>
                      <a:rPr lang="en-US" sz="2400" dirty="0"/>
                      <a:t>Average Entanglement Rate</a:t>
                    </a:r>
                  </a:p>
                </p:txBody>
              </p:sp>
            </p:gr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7463" y="529339"/>
                  <a:ext cx="6022087" cy="2897507"/>
                </a:xfrm>
                <a:prstGeom prst="rect">
                  <a:avLst/>
                </a:prstGeom>
              </p:spPr>
            </p:pic>
          </p:grpSp>
        </p:grpSp>
        <p:sp>
          <p:nvSpPr>
            <p:cNvPr id="19" name="Rectangle 18"/>
            <p:cNvSpPr/>
            <p:nvPr/>
          </p:nvSpPr>
          <p:spPr>
            <a:xfrm>
              <a:off x="4756213" y="3519259"/>
              <a:ext cx="1030224" cy="2608556"/>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272087" y="842964"/>
              <a:ext cx="514349" cy="2575522"/>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p:cNvSpPr txBox="1"/>
          <p:nvPr/>
        </p:nvSpPr>
        <p:spPr>
          <a:xfrm>
            <a:off x="205744" y="4009195"/>
            <a:ext cx="3096553" cy="461665"/>
          </a:xfrm>
          <a:prstGeom prst="rect">
            <a:avLst/>
          </a:prstGeom>
          <a:noFill/>
        </p:spPr>
        <p:txBody>
          <a:bodyPr wrap="none" rtlCol="0">
            <a:spAutoFit/>
          </a:bodyPr>
          <a:lstStyle/>
          <a:p>
            <a:r>
              <a:rPr lang="en-US" sz="2400" dirty="0">
                <a:solidFill>
                  <a:schemeClr val="bg1"/>
                </a:solidFill>
              </a:rPr>
              <a:t>“The Blob” 2014 - 2016</a:t>
            </a:r>
          </a:p>
        </p:txBody>
      </p:sp>
      <p:sp>
        <p:nvSpPr>
          <p:cNvPr id="21" name="TextBox 20"/>
          <p:cNvSpPr txBox="1"/>
          <p:nvPr/>
        </p:nvSpPr>
        <p:spPr>
          <a:xfrm>
            <a:off x="257875" y="3285200"/>
            <a:ext cx="1841210" cy="461665"/>
          </a:xfrm>
          <a:prstGeom prst="rect">
            <a:avLst/>
          </a:prstGeom>
          <a:noFill/>
        </p:spPr>
        <p:txBody>
          <a:bodyPr wrap="none" rtlCol="0">
            <a:spAutoFit/>
          </a:bodyPr>
          <a:lstStyle/>
          <a:p>
            <a:r>
              <a:rPr lang="en-US" sz="2400" dirty="0">
                <a:solidFill>
                  <a:schemeClr val="bg1"/>
                </a:solidFill>
              </a:rPr>
              <a:t>El Niño event</a:t>
            </a:r>
          </a:p>
        </p:txBody>
      </p:sp>
      <p:sp>
        <p:nvSpPr>
          <p:cNvPr id="5" name="TextBox 4"/>
          <p:cNvSpPr txBox="1"/>
          <p:nvPr/>
        </p:nvSpPr>
        <p:spPr>
          <a:xfrm>
            <a:off x="205744" y="1817213"/>
            <a:ext cx="2582949" cy="1200329"/>
          </a:xfrm>
          <a:prstGeom prst="rect">
            <a:avLst/>
          </a:prstGeom>
          <a:noFill/>
        </p:spPr>
        <p:txBody>
          <a:bodyPr wrap="square" rtlCol="0">
            <a:spAutoFit/>
          </a:bodyPr>
          <a:lstStyle/>
          <a:p>
            <a:r>
              <a:rPr lang="en-US" sz="2400" dirty="0">
                <a:solidFill>
                  <a:schemeClr val="bg1"/>
                </a:solidFill>
              </a:rPr>
              <a:t>Elevated entanglement rates in 2014-2015</a:t>
            </a:r>
            <a:endParaRPr lang="en-US" sz="2400" dirty="0"/>
          </a:p>
        </p:txBody>
      </p:sp>
    </p:spTree>
    <p:extLst>
      <p:ext uri="{BB962C8B-B14F-4D97-AF65-F5344CB8AC3E}">
        <p14:creationId xmlns:p14="http://schemas.microsoft.com/office/powerpoint/2010/main" val="31193719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107575" y="1379967"/>
            <a:ext cx="3933033" cy="4094571"/>
          </a:xfrm>
        </p:spPr>
        <p:txBody>
          <a:bodyPr>
            <a:normAutofit fontScale="90000"/>
          </a:bodyPr>
          <a:lstStyle/>
          <a:p>
            <a:r>
              <a:rPr lang="en-US" sz="3600" dirty="0" err="1">
                <a:solidFill>
                  <a:schemeClr val="bg1"/>
                </a:solidFill>
                <a:latin typeface="+mn-lt"/>
              </a:rPr>
              <a:t>Californias</a:t>
            </a:r>
            <a:r>
              <a:rPr lang="en-US" sz="3600" dirty="0">
                <a:solidFill>
                  <a:schemeClr val="bg1"/>
                </a:solidFill>
                <a:latin typeface="+mn-lt"/>
              </a:rPr>
              <a:t> showed high entanglement rates and low overall counts in the summer months</a:t>
            </a:r>
            <a:br>
              <a:rPr lang="en-US" sz="3600" dirty="0">
                <a:solidFill>
                  <a:schemeClr val="bg1"/>
                </a:solidFill>
                <a:latin typeface="+mn-lt"/>
              </a:rPr>
            </a:br>
            <a:br>
              <a:rPr lang="en-US" sz="3600" dirty="0">
                <a:solidFill>
                  <a:schemeClr val="bg1"/>
                </a:solidFill>
                <a:latin typeface="+mn-lt"/>
              </a:rPr>
            </a:br>
            <a:r>
              <a:rPr lang="en-US" sz="3600" dirty="0">
                <a:solidFill>
                  <a:schemeClr val="bg1"/>
                </a:solidFill>
                <a:latin typeface="+mn-lt"/>
              </a:rPr>
              <a:t>Entangled animals don’t migrate to breed?</a:t>
            </a:r>
          </a:p>
        </p:txBody>
      </p:sp>
      <p:grpSp>
        <p:nvGrpSpPr>
          <p:cNvPr id="20" name="Group 19"/>
          <p:cNvGrpSpPr/>
          <p:nvPr/>
        </p:nvGrpSpPr>
        <p:grpSpPr>
          <a:xfrm>
            <a:off x="174263" y="871537"/>
            <a:ext cx="4740638" cy="5111434"/>
            <a:chOff x="2043113" y="1014413"/>
            <a:chExt cx="5243513" cy="5523403"/>
          </a:xfrm>
        </p:grpSpPr>
        <p:grpSp>
          <p:nvGrpSpPr>
            <p:cNvPr id="21" name="Group 20"/>
            <p:cNvGrpSpPr/>
            <p:nvPr/>
          </p:nvGrpSpPr>
          <p:grpSpPr>
            <a:xfrm>
              <a:off x="2043113" y="1014413"/>
              <a:ext cx="5243513" cy="5523403"/>
              <a:chOff x="3048341" y="873390"/>
              <a:chExt cx="5467009" cy="5538742"/>
            </a:xfrm>
          </p:grpSpPr>
          <p:sp>
            <p:nvSpPr>
              <p:cNvPr id="23" name="Rectangle 22"/>
              <p:cNvSpPr/>
              <p:nvPr/>
            </p:nvSpPr>
            <p:spPr>
              <a:xfrm>
                <a:off x="3048341" y="873390"/>
                <a:ext cx="5467009" cy="553874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p:cNvGrpSpPr/>
              <p:nvPr/>
            </p:nvGrpSpPr>
            <p:grpSpPr>
              <a:xfrm>
                <a:off x="3048341" y="873391"/>
                <a:ext cx="5400720" cy="5538741"/>
                <a:chOff x="3048341" y="873391"/>
                <a:chExt cx="5400720" cy="5538741"/>
              </a:xfrm>
            </p:grpSpPr>
            <p:grpSp>
              <p:nvGrpSpPr>
                <p:cNvPr id="25" name="Group 24"/>
                <p:cNvGrpSpPr/>
                <p:nvPr/>
              </p:nvGrpSpPr>
              <p:grpSpPr>
                <a:xfrm>
                  <a:off x="3048341" y="873391"/>
                  <a:ext cx="5400720" cy="5169409"/>
                  <a:chOff x="162266" y="87578"/>
                  <a:chExt cx="5400720" cy="5169409"/>
                </a:xfrm>
              </p:grpSpPr>
              <p:pic>
                <p:nvPicPr>
                  <p:cNvPr id="27" name="Picture 26">
                    <a:extLst>
                      <a:ext uri="{FF2B5EF4-FFF2-40B4-BE49-F238E27FC236}">
                        <a16:creationId xmlns:a16="http://schemas.microsoft.com/office/drawing/2014/main" id="{AEC018DE-BBD8-8847-BDD8-04F71CE28B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671" y="2769819"/>
                    <a:ext cx="5037315" cy="2487168"/>
                  </a:xfrm>
                  <a:prstGeom prst="rect">
                    <a:avLst/>
                  </a:prstGeom>
                  <a:solidFill>
                    <a:schemeClr val="bg1"/>
                  </a:solidFill>
                </p:spPr>
              </p:pic>
              <p:pic>
                <p:nvPicPr>
                  <p:cNvPr id="28" name="Picture 27" descr="A picture containing clock&#10;&#10;Description automatically generated">
                    <a:extLst>
                      <a:ext uri="{FF2B5EF4-FFF2-40B4-BE49-F238E27FC236}">
                        <a16:creationId xmlns:a16="http://schemas.microsoft.com/office/drawing/2014/main" id="{BD80B506-774C-F247-8D88-CB998EBF27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642" y="87578"/>
                    <a:ext cx="5038344" cy="2488942"/>
                  </a:xfrm>
                  <a:prstGeom prst="rect">
                    <a:avLst/>
                  </a:prstGeom>
                  <a:solidFill>
                    <a:schemeClr val="accent1">
                      <a:lumMod val="50000"/>
                      <a:alpha val="11000"/>
                    </a:schemeClr>
                  </a:solidFill>
                </p:spPr>
              </p:pic>
              <p:sp>
                <p:nvSpPr>
                  <p:cNvPr id="29" name="TextBox 28">
                    <a:extLst>
                      <a:ext uri="{FF2B5EF4-FFF2-40B4-BE49-F238E27FC236}">
                        <a16:creationId xmlns:a16="http://schemas.microsoft.com/office/drawing/2014/main" id="{0EDF3D15-F596-0A4B-873B-1B01022AAEFB}"/>
                      </a:ext>
                    </a:extLst>
                  </p:cNvPr>
                  <p:cNvSpPr txBox="1"/>
                  <p:nvPr/>
                </p:nvSpPr>
                <p:spPr>
                  <a:xfrm rot="16200000">
                    <a:off x="-1043417" y="3681972"/>
                    <a:ext cx="2780698" cy="369332"/>
                  </a:xfrm>
                  <a:prstGeom prst="rect">
                    <a:avLst/>
                  </a:prstGeom>
                  <a:solidFill>
                    <a:schemeClr val="bg1"/>
                  </a:solidFill>
                </p:spPr>
                <p:txBody>
                  <a:bodyPr wrap="none" rtlCol="0">
                    <a:spAutoFit/>
                  </a:bodyPr>
                  <a:lstStyle/>
                  <a:p>
                    <a:r>
                      <a:rPr lang="en-US" dirty="0"/>
                      <a:t>Average Entanglement Rate</a:t>
                    </a:r>
                  </a:p>
                </p:txBody>
              </p:sp>
              <p:sp>
                <p:nvSpPr>
                  <p:cNvPr id="30" name="TextBox 29">
                    <a:extLst>
                      <a:ext uri="{FF2B5EF4-FFF2-40B4-BE49-F238E27FC236}">
                        <a16:creationId xmlns:a16="http://schemas.microsoft.com/office/drawing/2014/main" id="{047EED9F-E812-5640-8485-603953F4B893}"/>
                      </a:ext>
                    </a:extLst>
                  </p:cNvPr>
                  <p:cNvSpPr txBox="1"/>
                  <p:nvPr/>
                </p:nvSpPr>
                <p:spPr>
                  <a:xfrm rot="16200000">
                    <a:off x="-420332" y="1072307"/>
                    <a:ext cx="1555939" cy="369332"/>
                  </a:xfrm>
                  <a:prstGeom prst="rect">
                    <a:avLst/>
                  </a:prstGeom>
                  <a:solidFill>
                    <a:schemeClr val="bg1"/>
                  </a:solidFill>
                </p:spPr>
                <p:txBody>
                  <a:bodyPr wrap="none" rtlCol="0">
                    <a:spAutoFit/>
                  </a:bodyPr>
                  <a:lstStyle/>
                  <a:p>
                    <a:r>
                      <a:rPr lang="en-US" dirty="0"/>
                      <a:t>Average Count</a:t>
                    </a:r>
                  </a:p>
                </p:txBody>
              </p:sp>
            </p:grpSp>
            <p:sp>
              <p:nvSpPr>
                <p:cNvPr id="26" name="TextBox 25">
                  <a:extLst>
                    <a:ext uri="{FF2B5EF4-FFF2-40B4-BE49-F238E27FC236}">
                      <a16:creationId xmlns:a16="http://schemas.microsoft.com/office/drawing/2014/main" id="{4B22D6B2-E28E-B54F-A538-D03061B0BDAE}"/>
                    </a:ext>
                  </a:extLst>
                </p:cNvPr>
                <p:cNvSpPr txBox="1"/>
                <p:nvPr/>
              </p:nvSpPr>
              <p:spPr>
                <a:xfrm>
                  <a:off x="5518815" y="6042800"/>
                  <a:ext cx="822148" cy="369332"/>
                </a:xfrm>
                <a:prstGeom prst="rect">
                  <a:avLst/>
                </a:prstGeom>
                <a:solidFill>
                  <a:schemeClr val="bg1"/>
                </a:solidFill>
              </p:spPr>
              <p:txBody>
                <a:bodyPr wrap="none" rtlCol="0">
                  <a:spAutoFit/>
                </a:bodyPr>
                <a:lstStyle/>
                <a:p>
                  <a:r>
                    <a:rPr lang="en-US" dirty="0"/>
                    <a:t>Month</a:t>
                  </a:r>
                </a:p>
              </p:txBody>
            </p:sp>
          </p:grpSp>
        </p:grpSp>
        <p:sp>
          <p:nvSpPr>
            <p:cNvPr id="22" name="Rectangle 21"/>
            <p:cNvSpPr/>
            <p:nvPr/>
          </p:nvSpPr>
          <p:spPr>
            <a:xfrm>
              <a:off x="4625704" y="2543175"/>
              <a:ext cx="717821" cy="3626332"/>
            </a:xfrm>
            <a:prstGeom prst="rect">
              <a:avLst/>
            </a:prstGeom>
            <a:noFill/>
            <a:ln w="508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196807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3" name="Group 2"/>
          <p:cNvGrpSpPr/>
          <p:nvPr/>
        </p:nvGrpSpPr>
        <p:grpSpPr>
          <a:xfrm>
            <a:off x="100016" y="85728"/>
            <a:ext cx="6910244" cy="6638012"/>
            <a:chOff x="0" y="85728"/>
            <a:chExt cx="6910244" cy="6638012"/>
          </a:xfrm>
        </p:grpSpPr>
        <p:grpSp>
          <p:nvGrpSpPr>
            <p:cNvPr id="13" name="Group 12"/>
            <p:cNvGrpSpPr/>
            <p:nvPr/>
          </p:nvGrpSpPr>
          <p:grpSpPr>
            <a:xfrm>
              <a:off x="0" y="85728"/>
              <a:ext cx="6910244" cy="6638012"/>
              <a:chOff x="128588" y="0"/>
              <a:chExt cx="6910244" cy="6638012"/>
            </a:xfrm>
          </p:grpSpPr>
          <p:sp>
            <p:nvSpPr>
              <p:cNvPr id="11" name="Rectangle 10"/>
              <p:cNvSpPr/>
              <p:nvPr/>
            </p:nvSpPr>
            <p:spPr>
              <a:xfrm>
                <a:off x="128588" y="0"/>
                <a:ext cx="6910244" cy="66380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207493" y="187869"/>
                <a:ext cx="6831339" cy="6450143"/>
                <a:chOff x="207493" y="187869"/>
                <a:chExt cx="6831339" cy="6450143"/>
              </a:xfrm>
            </p:grpSpPr>
            <p:grpSp>
              <p:nvGrpSpPr>
                <p:cNvPr id="9" name="Group 8"/>
                <p:cNvGrpSpPr/>
                <p:nvPr/>
              </p:nvGrpSpPr>
              <p:grpSpPr>
                <a:xfrm>
                  <a:off x="207493" y="187869"/>
                  <a:ext cx="5390012" cy="4411324"/>
                  <a:chOff x="172974" y="5502442"/>
                  <a:chExt cx="5390012" cy="4476338"/>
                </a:xfrm>
              </p:grpSpPr>
              <p:pic>
                <p:nvPicPr>
                  <p:cNvPr id="4" name="Picture 3">
                    <a:extLst>
                      <a:ext uri="{FF2B5EF4-FFF2-40B4-BE49-F238E27FC236}">
                        <a16:creationId xmlns:a16="http://schemas.microsoft.com/office/drawing/2014/main" id="{989289AD-D104-A74E-95AF-F89E9F70F2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598" y="5502442"/>
                    <a:ext cx="5031388" cy="3154680"/>
                  </a:xfrm>
                  <a:prstGeom prst="rect">
                    <a:avLst/>
                  </a:prstGeom>
                  <a:solidFill>
                    <a:schemeClr val="bg1"/>
                  </a:solidFill>
                </p:spPr>
              </p:pic>
              <p:sp>
                <p:nvSpPr>
                  <p:cNvPr id="6" name="TextBox 5">
                    <a:extLst>
                      <a:ext uri="{FF2B5EF4-FFF2-40B4-BE49-F238E27FC236}">
                        <a16:creationId xmlns:a16="http://schemas.microsoft.com/office/drawing/2014/main" id="{44DF57C6-3D3B-BC43-9F81-2D726A361E7A}"/>
                      </a:ext>
                    </a:extLst>
                  </p:cNvPr>
                  <p:cNvSpPr txBox="1"/>
                  <p:nvPr/>
                </p:nvSpPr>
                <p:spPr>
                  <a:xfrm rot="16200000">
                    <a:off x="-1091860" y="8344615"/>
                    <a:ext cx="2898999" cy="369332"/>
                  </a:xfrm>
                  <a:prstGeom prst="rect">
                    <a:avLst/>
                  </a:prstGeom>
                  <a:solidFill>
                    <a:schemeClr val="bg1"/>
                  </a:solidFill>
                </p:spPr>
                <p:txBody>
                  <a:bodyPr wrap="none" rtlCol="0">
                    <a:spAutoFit/>
                  </a:bodyPr>
                  <a:lstStyle/>
                  <a:p>
                    <a:r>
                      <a:rPr lang="en-US" dirty="0"/>
                      <a:t>Proportion of Entanglements</a:t>
                    </a:r>
                  </a:p>
                </p:txBody>
              </p:sp>
            </p:grpSp>
            <p:grpSp>
              <p:nvGrpSpPr>
                <p:cNvPr id="10" name="Group 9"/>
                <p:cNvGrpSpPr/>
                <p:nvPr/>
              </p:nvGrpSpPr>
              <p:grpSpPr>
                <a:xfrm>
                  <a:off x="576824" y="3296732"/>
                  <a:ext cx="6462008" cy="3341280"/>
                  <a:chOff x="5729992" y="5504142"/>
                  <a:chExt cx="6462008" cy="3522312"/>
                </a:xfrm>
              </p:grpSpPr>
              <p:pic>
                <p:nvPicPr>
                  <p:cNvPr id="5" name="Picture 4">
                    <a:extLst>
                      <a:ext uri="{FF2B5EF4-FFF2-40B4-BE49-F238E27FC236}">
                        <a16:creationId xmlns:a16="http://schemas.microsoft.com/office/drawing/2014/main" id="{13786267-62D5-544A-80A8-BEEB5510E9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9992" y="5504142"/>
                    <a:ext cx="6462008" cy="3152980"/>
                  </a:xfrm>
                  <a:prstGeom prst="rect">
                    <a:avLst/>
                  </a:prstGeom>
                  <a:solidFill>
                    <a:schemeClr val="bg1"/>
                  </a:solidFill>
                </p:spPr>
              </p:pic>
              <p:sp>
                <p:nvSpPr>
                  <p:cNvPr id="8" name="TextBox 7">
                    <a:extLst>
                      <a:ext uri="{FF2B5EF4-FFF2-40B4-BE49-F238E27FC236}">
                        <a16:creationId xmlns:a16="http://schemas.microsoft.com/office/drawing/2014/main" id="{CBC2CCFC-9C79-3A47-971F-735741685741}"/>
                      </a:ext>
                    </a:extLst>
                  </p:cNvPr>
                  <p:cNvSpPr txBox="1"/>
                  <p:nvPr/>
                </p:nvSpPr>
                <p:spPr>
                  <a:xfrm>
                    <a:off x="7824217" y="8657122"/>
                    <a:ext cx="822148" cy="369332"/>
                  </a:xfrm>
                  <a:prstGeom prst="rect">
                    <a:avLst/>
                  </a:prstGeom>
                  <a:solidFill>
                    <a:schemeClr val="bg1"/>
                  </a:solidFill>
                </p:spPr>
                <p:txBody>
                  <a:bodyPr wrap="none" rtlCol="0">
                    <a:spAutoFit/>
                  </a:bodyPr>
                  <a:lstStyle/>
                  <a:p>
                    <a:r>
                      <a:rPr lang="en-US" dirty="0"/>
                      <a:t>Month</a:t>
                    </a:r>
                  </a:p>
                </p:txBody>
              </p:sp>
            </p:grpSp>
          </p:grpSp>
        </p:grpSp>
        <p:sp>
          <p:nvSpPr>
            <p:cNvPr id="14" name="Rectangle 13"/>
            <p:cNvSpPr/>
            <p:nvPr/>
          </p:nvSpPr>
          <p:spPr>
            <a:xfrm>
              <a:off x="2657475" y="1128713"/>
              <a:ext cx="1700213" cy="985837"/>
            </a:xfrm>
            <a:prstGeom prst="rect">
              <a:avLst/>
            </a:prstGeom>
            <a:noFill/>
            <a:ln w="508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2657475" y="4043363"/>
              <a:ext cx="1700213" cy="842962"/>
            </a:xfrm>
            <a:prstGeom prst="rect">
              <a:avLst/>
            </a:prstGeom>
            <a:noFill/>
            <a:ln w="508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48939EE4-DBB7-5246-AE77-13F2F1C0F2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92" t="5006" r="43221" b="62428"/>
            <a:stretch/>
          </p:blipFill>
          <p:spPr>
            <a:xfrm rot="19918056">
              <a:off x="1041120" y="1443986"/>
              <a:ext cx="1498849" cy="507869"/>
            </a:xfrm>
            <a:prstGeom prst="roundRect">
              <a:avLst>
                <a:gd name="adj" fmla="val 28647"/>
              </a:avLst>
            </a:prstGeom>
            <a:ln w="50800">
              <a:solidFill>
                <a:schemeClr val="accent5">
                  <a:lumMod val="60000"/>
                  <a:lumOff val="40000"/>
                </a:schemeClr>
              </a:solidFill>
            </a:ln>
          </p:spPr>
        </p:pic>
        <p:pic>
          <p:nvPicPr>
            <p:cNvPr id="17" name="Picture 16">
              <a:extLst>
                <a:ext uri="{FF2B5EF4-FFF2-40B4-BE49-F238E27FC236}">
                  <a16:creationId xmlns:a16="http://schemas.microsoft.com/office/drawing/2014/main" id="{48939EE4-DBB7-5246-AE77-13F2F1C0F2B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092" t="5006" r="43221" b="62428"/>
            <a:stretch/>
          </p:blipFill>
          <p:spPr>
            <a:xfrm rot="19918056">
              <a:off x="1041120" y="4237380"/>
              <a:ext cx="1498849" cy="507869"/>
            </a:xfrm>
            <a:prstGeom prst="roundRect">
              <a:avLst>
                <a:gd name="adj" fmla="val 28647"/>
              </a:avLst>
            </a:prstGeom>
            <a:ln w="50800">
              <a:solidFill>
                <a:schemeClr val="accent5">
                  <a:lumMod val="60000"/>
                  <a:lumOff val="40000"/>
                </a:schemeClr>
              </a:solidFill>
            </a:ln>
          </p:spPr>
        </p:pic>
      </p:grpSp>
      <p:sp>
        <p:nvSpPr>
          <p:cNvPr id="2" name="Title 1"/>
          <p:cNvSpPr>
            <a:spLocks noGrp="1"/>
          </p:cNvSpPr>
          <p:nvPr>
            <p:ph type="title"/>
          </p:nvPr>
        </p:nvSpPr>
        <p:spPr>
          <a:xfrm>
            <a:off x="5555002" y="712390"/>
            <a:ext cx="2994667" cy="1818482"/>
          </a:xfrm>
          <a:solidFill>
            <a:schemeClr val="accent1">
              <a:lumMod val="50000"/>
            </a:schemeClr>
          </a:solidFill>
          <a:ln>
            <a:solidFill>
              <a:schemeClr val="accent1">
                <a:lumMod val="50000"/>
              </a:schemeClr>
            </a:solidFill>
          </a:ln>
        </p:spPr>
        <p:txBody>
          <a:bodyPr>
            <a:normAutofit/>
          </a:bodyPr>
          <a:lstStyle/>
          <a:p>
            <a:r>
              <a:rPr lang="en-US" sz="3200" dirty="0">
                <a:solidFill>
                  <a:schemeClr val="bg1"/>
                </a:solidFill>
                <a:latin typeface="+mn-lt"/>
              </a:rPr>
              <a:t>Salmon Flashers only seen during summer season</a:t>
            </a:r>
          </a:p>
        </p:txBody>
      </p:sp>
    </p:spTree>
    <p:extLst>
      <p:ext uri="{BB962C8B-B14F-4D97-AF65-F5344CB8AC3E}">
        <p14:creationId xmlns:p14="http://schemas.microsoft.com/office/powerpoint/2010/main" val="3433748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157319" y="5380468"/>
            <a:ext cx="2700337" cy="1175085"/>
          </a:xfrm>
          <a:solidFill>
            <a:srgbClr val="A9A9A9"/>
          </a:solidFill>
          <a:ln w="50800">
            <a:solidFill>
              <a:schemeClr val="bg1">
                <a:lumMod val="65000"/>
              </a:schemeClr>
            </a:solidFill>
          </a:ln>
        </p:spPr>
        <p:txBody>
          <a:bodyPr>
            <a:noAutofit/>
          </a:bodyPr>
          <a:lstStyle/>
          <a:p>
            <a:r>
              <a:rPr lang="en-US" sz="2000" dirty="0">
                <a:latin typeface="+mn-lt"/>
              </a:rPr>
              <a:t>More unidentifiable on males – seasonal growth causes embedding</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186" y="1443120"/>
            <a:ext cx="5697646" cy="5207029"/>
          </a:xfrm>
          <a:prstGeom prst="rect">
            <a:avLst/>
          </a:prstGeom>
          <a:ln w="38100">
            <a:solidFill>
              <a:schemeClr val="bg1"/>
            </a:solidFill>
          </a:ln>
        </p:spPr>
      </p:pic>
      <p:sp>
        <p:nvSpPr>
          <p:cNvPr id="6" name="TextBox 5"/>
          <p:cNvSpPr txBox="1"/>
          <p:nvPr/>
        </p:nvSpPr>
        <p:spPr>
          <a:xfrm>
            <a:off x="6157319" y="313360"/>
            <a:ext cx="2700337" cy="707886"/>
          </a:xfrm>
          <a:prstGeom prst="rect">
            <a:avLst/>
          </a:prstGeom>
          <a:solidFill>
            <a:srgbClr val="E9967A"/>
          </a:solidFill>
          <a:ln w="50800">
            <a:solidFill>
              <a:srgbClr val="E9967A"/>
            </a:solidFill>
          </a:ln>
        </p:spPr>
        <p:txBody>
          <a:bodyPr wrap="square" rtlCol="0">
            <a:spAutoFit/>
          </a:bodyPr>
          <a:lstStyle/>
          <a:p>
            <a:r>
              <a:rPr lang="en-US" sz="2000" dirty="0"/>
              <a:t>Juveniles entangle in flashers – risky behavior</a:t>
            </a:r>
          </a:p>
        </p:txBody>
      </p:sp>
      <p:sp>
        <p:nvSpPr>
          <p:cNvPr id="7" name="TextBox 6"/>
          <p:cNvSpPr txBox="1"/>
          <p:nvPr/>
        </p:nvSpPr>
        <p:spPr>
          <a:xfrm>
            <a:off x="6157319" y="2501693"/>
            <a:ext cx="2700337" cy="1015663"/>
          </a:xfrm>
          <a:prstGeom prst="rect">
            <a:avLst/>
          </a:prstGeom>
          <a:solidFill>
            <a:srgbClr val="7EC0EE"/>
          </a:solidFill>
          <a:ln w="50800">
            <a:solidFill>
              <a:srgbClr val="7EC0EE"/>
            </a:solidFill>
          </a:ln>
        </p:spPr>
        <p:txBody>
          <a:bodyPr wrap="square" rtlCol="0">
            <a:spAutoFit/>
          </a:bodyPr>
          <a:lstStyle/>
          <a:p>
            <a:r>
              <a:rPr lang="en-US" sz="2000" dirty="0"/>
              <a:t>Juveniles entangle in rubber bands – small enough neck</a:t>
            </a:r>
          </a:p>
        </p:txBody>
      </p:sp>
      <p:pic>
        <p:nvPicPr>
          <p:cNvPr id="8" name="Picture 4" descr="Crab pot rubber bands | Seattle Marine">
            <a:extLst>
              <a:ext uri="{FF2B5EF4-FFF2-40B4-BE49-F238E27FC236}">
                <a16:creationId xmlns:a16="http://schemas.microsoft.com/office/drawing/2014/main" id="{1F60F129-441A-2548-A4A9-8B4EDCC4E49E}"/>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0" b="100000" l="0" r="99564"/>
                    </a14:imgEffect>
                  </a14:imgLayer>
                </a14:imgProps>
              </a:ext>
              <a:ext uri="{28A0092B-C50C-407E-A947-70E740481C1C}">
                <a14:useLocalDpi xmlns:a14="http://schemas.microsoft.com/office/drawing/2010/main" val="0"/>
              </a:ext>
            </a:extLst>
          </a:blip>
          <a:srcRect/>
          <a:stretch>
            <a:fillRect/>
          </a:stretch>
        </p:blipFill>
        <p:spPr bwMode="auto">
          <a:xfrm rot="5400000">
            <a:off x="6833791" y="3848338"/>
            <a:ext cx="1126670" cy="1227309"/>
          </a:xfrm>
          <a:prstGeom prst="rect">
            <a:avLst/>
          </a:prstGeom>
          <a:solidFill>
            <a:schemeClr val="accent1">
              <a:lumMod val="50000"/>
            </a:schemeClr>
          </a:solidFill>
          <a:ln w="50800">
            <a:solidFill>
              <a:schemeClr val="accent3">
                <a:lumMod val="60000"/>
                <a:lumOff val="40000"/>
              </a:schemeClr>
            </a:solidFill>
          </a:ln>
        </p:spPr>
      </p:pic>
      <p:pic>
        <p:nvPicPr>
          <p:cNvPr id="9" name="Picture 8">
            <a:extLst>
              <a:ext uri="{FF2B5EF4-FFF2-40B4-BE49-F238E27FC236}">
                <a16:creationId xmlns:a16="http://schemas.microsoft.com/office/drawing/2014/main" id="{48939EE4-DBB7-5246-AE77-13F2F1C0F2B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092" t="5006" r="43221" b="62428"/>
          <a:stretch/>
        </p:blipFill>
        <p:spPr>
          <a:xfrm>
            <a:off x="6551275" y="1458105"/>
            <a:ext cx="1691701" cy="573215"/>
          </a:xfrm>
          <a:prstGeom prst="roundRect">
            <a:avLst>
              <a:gd name="adj" fmla="val 28647"/>
            </a:avLst>
          </a:prstGeom>
          <a:ln w="50800">
            <a:solidFill>
              <a:schemeClr val="accent5">
                <a:lumMod val="60000"/>
                <a:lumOff val="40000"/>
              </a:schemeClr>
            </a:solidFill>
          </a:ln>
        </p:spPr>
      </p:pic>
      <p:sp>
        <p:nvSpPr>
          <p:cNvPr id="10" name="Title 1"/>
          <p:cNvSpPr txBox="1">
            <a:spLocks/>
          </p:cNvSpPr>
          <p:nvPr/>
        </p:nvSpPr>
        <p:spPr>
          <a:xfrm>
            <a:off x="189186" y="143793"/>
            <a:ext cx="3250172" cy="1047020"/>
          </a:xfrm>
          <a:prstGeom prst="rect">
            <a:avLst/>
          </a:prstGeom>
          <a:solidFill>
            <a:srgbClr val="CDC673"/>
          </a:solidFill>
          <a:ln w="50800">
            <a:solidFill>
              <a:srgbClr val="CDC673"/>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mn-lt"/>
              </a:rPr>
              <a:t>Most identifiable entanglements for both species were packing bands</a:t>
            </a:r>
          </a:p>
        </p:txBody>
      </p:sp>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57834" y="190499"/>
            <a:ext cx="1570649" cy="953608"/>
          </a:xfrm>
          <a:prstGeom prst="rect">
            <a:avLst/>
          </a:prstGeom>
          <a:ln w="50800">
            <a:solidFill>
              <a:srgbClr val="CDC673"/>
            </a:solidFill>
          </a:ln>
        </p:spPr>
      </p:pic>
    </p:spTree>
    <p:extLst>
      <p:ext uri="{BB962C8B-B14F-4D97-AF65-F5344CB8AC3E}">
        <p14:creationId xmlns:p14="http://schemas.microsoft.com/office/powerpoint/2010/main" val="40827832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8650" y="140575"/>
            <a:ext cx="7886700" cy="1562101"/>
          </a:xfrm>
        </p:spPr>
        <p:txBody>
          <a:bodyPr>
            <a:noAutofit/>
          </a:bodyPr>
          <a:lstStyle/>
          <a:p>
            <a:r>
              <a:rPr lang="en-US" sz="3600" dirty="0">
                <a:solidFill>
                  <a:schemeClr val="bg1"/>
                </a:solidFill>
                <a:latin typeface="+mn-lt"/>
              </a:rPr>
              <a:t>The availability of packing bands in the environment corresponds with entanglement</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06417" y="1828800"/>
            <a:ext cx="6331166" cy="4738878"/>
          </a:xfrm>
          <a:prstGeom prst="rect">
            <a:avLst/>
          </a:prstGeom>
        </p:spPr>
      </p:pic>
    </p:spTree>
    <p:extLst>
      <p:ext uri="{BB962C8B-B14F-4D97-AF65-F5344CB8AC3E}">
        <p14:creationId xmlns:p14="http://schemas.microsoft.com/office/powerpoint/2010/main" val="28321772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bg1"/>
                </a:solidFill>
              </a:rPr>
              <a:t>Animals might shed entanglements more than previously assumed</a:t>
            </a:r>
          </a:p>
        </p:txBody>
      </p:sp>
      <p:sp>
        <p:nvSpPr>
          <p:cNvPr id="3" name="Content Placeholder 2"/>
          <p:cNvSpPr>
            <a:spLocks noGrp="1"/>
          </p:cNvSpPr>
          <p:nvPr>
            <p:ph idx="1"/>
          </p:nvPr>
        </p:nvSpPr>
        <p:spPr/>
        <p:txBody>
          <a:bodyPr/>
          <a:lstStyle/>
          <a:p>
            <a:r>
              <a:rPr lang="en-US" dirty="0">
                <a:solidFill>
                  <a:schemeClr val="bg1"/>
                </a:solidFill>
              </a:rPr>
              <a:t>Rate of entanglement in stranding record similar to live rates from this study</a:t>
            </a:r>
          </a:p>
          <a:p>
            <a:r>
              <a:rPr lang="en-US" dirty="0">
                <a:solidFill>
                  <a:schemeClr val="bg1"/>
                </a:solidFill>
              </a:rPr>
              <a:t>No animals stranded dead with a packing band entanglement in WA/OR</a:t>
            </a:r>
          </a:p>
          <a:p>
            <a:r>
              <a:rPr lang="en-US" dirty="0">
                <a:solidFill>
                  <a:schemeClr val="bg1"/>
                </a:solidFill>
              </a:rPr>
              <a:t>Are animals shedding entangling materials and surviving entanglement more frequently than we realize?</a:t>
            </a:r>
          </a:p>
          <a:p>
            <a:pPr lvl="1"/>
            <a:r>
              <a:rPr lang="en-US" dirty="0">
                <a:solidFill>
                  <a:schemeClr val="bg1"/>
                </a:solidFill>
              </a:rPr>
              <a:t>Some evidence in published studies and field observations that this could be true</a:t>
            </a:r>
          </a:p>
          <a:p>
            <a:pPr lvl="1"/>
            <a:r>
              <a:rPr lang="en-US" dirty="0">
                <a:solidFill>
                  <a:schemeClr val="bg1"/>
                </a:solidFill>
              </a:rPr>
              <a:t>Need to follow survival of individuals to be sure</a:t>
            </a:r>
          </a:p>
        </p:txBody>
      </p:sp>
    </p:spTree>
    <p:extLst>
      <p:ext uri="{BB962C8B-B14F-4D97-AF65-F5344CB8AC3E}">
        <p14:creationId xmlns:p14="http://schemas.microsoft.com/office/powerpoint/2010/main" val="6494498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800" dirty="0">
                <a:solidFill>
                  <a:schemeClr val="bg1"/>
                </a:solidFill>
              </a:rPr>
              <a:t>Thank You!</a:t>
            </a:r>
          </a:p>
        </p:txBody>
      </p:sp>
      <p:sp>
        <p:nvSpPr>
          <p:cNvPr id="3" name="Content Placeholder 2"/>
          <p:cNvSpPr>
            <a:spLocks noGrp="1"/>
          </p:cNvSpPr>
          <p:nvPr>
            <p:ph idx="1"/>
          </p:nvPr>
        </p:nvSpPr>
        <p:spPr>
          <a:xfrm>
            <a:off x="628650" y="4557713"/>
            <a:ext cx="7886700" cy="1619250"/>
          </a:xfrm>
        </p:spPr>
        <p:txBody>
          <a:bodyPr/>
          <a:lstStyle/>
          <a:p>
            <a:pPr marL="0" indent="0" algn="ctr">
              <a:buNone/>
            </a:pPr>
            <a:r>
              <a:rPr lang="en-US" dirty="0">
                <a:solidFill>
                  <a:schemeClr val="bg1"/>
                </a:solidFill>
              </a:rPr>
              <a:t>Questions?</a:t>
            </a:r>
          </a:p>
          <a:p>
            <a:pPr marL="0" indent="0" algn="ctr">
              <a:buNone/>
            </a:pPr>
            <a:r>
              <a:rPr lang="en-US" dirty="0">
                <a:solidFill>
                  <a:schemeClr val="bg1"/>
                </a:solidFill>
              </a:rPr>
              <a:t>Liz Allyn</a:t>
            </a:r>
          </a:p>
          <a:p>
            <a:pPr marL="0" indent="0" algn="ctr">
              <a:buNone/>
            </a:pPr>
            <a:r>
              <a:rPr lang="en-US" dirty="0">
                <a:solidFill>
                  <a:schemeClr val="bg1"/>
                </a:solidFill>
              </a:rPr>
              <a:t>liz.allyn@makah.com</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0095" y="1690689"/>
            <a:ext cx="2383810" cy="2540918"/>
          </a:xfrm>
          <a:prstGeom prst="rect">
            <a:avLst/>
          </a:prstGeom>
          <a:ln w="38100">
            <a:solidFill>
              <a:schemeClr val="accent6">
                <a:lumMod val="60000"/>
                <a:lumOff val="40000"/>
              </a:schemeClr>
            </a:solidFill>
          </a:ln>
        </p:spPr>
      </p:pic>
    </p:spTree>
    <p:extLst>
      <p:ext uri="{BB962C8B-B14F-4D97-AF65-F5344CB8AC3E}">
        <p14:creationId xmlns:p14="http://schemas.microsoft.com/office/powerpoint/2010/main" val="33019308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5333" y="432221"/>
            <a:ext cx="2095792" cy="1895740"/>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1349" y="960603"/>
            <a:ext cx="2086266" cy="1495634"/>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3708" y="204789"/>
            <a:ext cx="2462796" cy="239563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3708" y="4968251"/>
            <a:ext cx="4172532" cy="1552792"/>
          </a:xfrm>
          <a:prstGeom prst="rect">
            <a:avLst/>
          </a:prstGeom>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638429" y="4234023"/>
            <a:ext cx="3269186" cy="2352757"/>
          </a:xfrm>
          <a:prstGeom prst="rect">
            <a:avLst/>
          </a:prstGeom>
        </p:spPr>
      </p:pic>
      <p:pic>
        <p:nvPicPr>
          <p:cNvPr id="17" name="Picture 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3506" y="4030363"/>
            <a:ext cx="3559966" cy="753875"/>
          </a:xfrm>
          <a:prstGeom prst="rect">
            <a:avLst/>
          </a:prstGeom>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946474" y="4470674"/>
            <a:ext cx="3338953" cy="1099534"/>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492287" y="6404973"/>
            <a:ext cx="3707905" cy="381090"/>
          </a:xfrm>
          <a:prstGeom prst="rect">
            <a:avLst/>
          </a:prstGeom>
        </p:spPr>
      </p:pic>
      <p:pic>
        <p:nvPicPr>
          <p:cNvPr id="20" name="Picture 1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0492" y="2571339"/>
            <a:ext cx="4205747" cy="499090"/>
          </a:xfrm>
          <a:prstGeom prst="rect">
            <a:avLst/>
          </a:prstGeom>
        </p:spPr>
      </p:pic>
      <p:pic>
        <p:nvPicPr>
          <p:cNvPr id="21" name="Picture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530895" y="3481196"/>
            <a:ext cx="3482056" cy="819012"/>
          </a:xfrm>
          <a:prstGeom prst="rect">
            <a:avLst/>
          </a:prstGeom>
        </p:spPr>
      </p:pic>
      <p:pic>
        <p:nvPicPr>
          <p:cNvPr id="22" name="Picture 21"/>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109404" y="2600184"/>
            <a:ext cx="3894104" cy="398261"/>
          </a:xfrm>
          <a:prstGeom prst="rect">
            <a:avLst/>
          </a:prstGeom>
        </p:spPr>
      </p:pic>
      <p:pic>
        <p:nvPicPr>
          <p:cNvPr id="23" name="Picture 2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36093" y="3058691"/>
            <a:ext cx="3202628" cy="973772"/>
          </a:xfrm>
          <a:prstGeom prst="rect">
            <a:avLst/>
          </a:prstGeom>
        </p:spPr>
      </p:pic>
      <p:pic>
        <p:nvPicPr>
          <p:cNvPr id="24" name="Picture 23"/>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722259" y="348217"/>
            <a:ext cx="4420189" cy="314303"/>
          </a:xfrm>
          <a:prstGeom prst="rect">
            <a:avLst/>
          </a:prstGeom>
        </p:spPr>
      </p:pic>
      <p:pic>
        <p:nvPicPr>
          <p:cNvPr id="25" name="Picture 24"/>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111131" y="2058088"/>
            <a:ext cx="4115880" cy="522975"/>
          </a:xfrm>
          <a:prstGeom prst="rect">
            <a:avLst/>
          </a:prstGeom>
        </p:spPr>
      </p:pic>
    </p:spTree>
    <p:extLst>
      <p:ext uri="{BB962C8B-B14F-4D97-AF65-F5344CB8AC3E}">
        <p14:creationId xmlns:p14="http://schemas.microsoft.com/office/powerpoint/2010/main" val="30596811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Research Questions</a:t>
            </a:r>
          </a:p>
        </p:txBody>
      </p:sp>
      <p:sp>
        <p:nvSpPr>
          <p:cNvPr id="3" name="Content Placeholder 2"/>
          <p:cNvSpPr>
            <a:spLocks noGrp="1"/>
          </p:cNvSpPr>
          <p:nvPr>
            <p:ph idx="1"/>
          </p:nvPr>
        </p:nvSpPr>
        <p:spPr/>
        <p:txBody>
          <a:bodyPr/>
          <a:lstStyle/>
          <a:p>
            <a:r>
              <a:rPr lang="en-US" dirty="0">
                <a:solidFill>
                  <a:schemeClr val="bg1"/>
                </a:solidFill>
              </a:rPr>
              <a:t>What are the entanglement rates for Steller and California sea lions on the NW coast of WA?</a:t>
            </a:r>
          </a:p>
          <a:p>
            <a:r>
              <a:rPr lang="en-US" dirty="0">
                <a:solidFill>
                  <a:schemeClr val="bg1"/>
                </a:solidFill>
              </a:rPr>
              <a:t>What are the most common entangling materials?</a:t>
            </a:r>
          </a:p>
          <a:p>
            <a:r>
              <a:rPr lang="en-US" dirty="0">
                <a:solidFill>
                  <a:schemeClr val="bg1"/>
                </a:solidFill>
              </a:rPr>
              <a:t>Does entanglement risk vary by sea lion species, sex or age?</a:t>
            </a:r>
          </a:p>
          <a:p>
            <a:r>
              <a:rPr lang="en-US" dirty="0">
                <a:solidFill>
                  <a:schemeClr val="bg1"/>
                </a:solidFill>
              </a:rPr>
              <a:t>Are there annual or seasonal trends in entanglement occurrence?</a:t>
            </a:r>
          </a:p>
          <a:p>
            <a:r>
              <a:rPr lang="en-US" dirty="0">
                <a:solidFill>
                  <a:schemeClr val="bg1"/>
                </a:solidFill>
              </a:rPr>
              <a:t>Are entanglements impacting Steller and California sea lion populations?</a:t>
            </a:r>
          </a:p>
        </p:txBody>
      </p:sp>
    </p:spTree>
    <p:extLst>
      <p:ext uri="{BB962C8B-B14F-4D97-AF65-F5344CB8AC3E}">
        <p14:creationId xmlns:p14="http://schemas.microsoft.com/office/powerpoint/2010/main" val="33248840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1026" name="Picture 2" descr="2014 Inmar 600R-DR | eBay">
            <a:extLst>
              <a:ext uri="{FF2B5EF4-FFF2-40B4-BE49-F238E27FC236}">
                <a16:creationId xmlns:a16="http://schemas.microsoft.com/office/drawing/2014/main" id="{DF95CAEE-26F4-DC4F-B06B-360F6B5C1E1D}"/>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6256" t="20686" r="1912" b="12641"/>
          <a:stretch/>
        </p:blipFill>
        <p:spPr bwMode="auto">
          <a:xfrm>
            <a:off x="-131587" y="4396723"/>
            <a:ext cx="3550723" cy="2577833"/>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2523931" y="167522"/>
            <a:ext cx="6379544" cy="6491763"/>
            <a:chOff x="1299345" y="222649"/>
            <a:chExt cx="6379544" cy="6491762"/>
          </a:xfrm>
        </p:grpSpPr>
        <p:pic>
          <p:nvPicPr>
            <p:cNvPr id="8" name="Picture 7"/>
            <p:cNvPicPr>
              <a:picLocks noChangeAspect="1"/>
            </p:cNvPicPr>
            <p:nvPr/>
          </p:nvPicPr>
          <p:blipFill>
            <a:blip r:embed="rId4"/>
            <a:stretch>
              <a:fillRect/>
            </a:stretch>
          </p:blipFill>
          <p:spPr>
            <a:xfrm>
              <a:off x="1835665" y="1681637"/>
              <a:ext cx="5843224" cy="5032774"/>
            </a:xfrm>
            <a:prstGeom prst="rect">
              <a:avLst/>
            </a:prstGeom>
          </p:spPr>
        </p:pic>
        <p:pic>
          <p:nvPicPr>
            <p:cNvPr id="9" name="Picture 8"/>
            <p:cNvPicPr>
              <a:picLocks noChangeAspect="1"/>
            </p:cNvPicPr>
            <p:nvPr/>
          </p:nvPicPr>
          <p:blipFill rotWithShape="1">
            <a:blip r:embed="rId5" cstate="print">
              <a:extLst>
                <a:ext uri="{28A0092B-C50C-407E-A947-70E740481C1C}">
                  <a14:useLocalDpi xmlns:a14="http://schemas.microsoft.com/office/drawing/2010/main" val="0"/>
                </a:ext>
              </a:extLst>
            </a:blip>
            <a:srcRect l="7531" r="25527"/>
            <a:stretch/>
          </p:blipFill>
          <p:spPr>
            <a:xfrm>
              <a:off x="4503831" y="222649"/>
              <a:ext cx="2171171" cy="2171171"/>
            </a:xfrm>
            <a:prstGeom prst="flowChartConnector">
              <a:avLst/>
            </a:prstGeom>
            <a:ln>
              <a:solidFill>
                <a:srgbClr val="284835"/>
              </a:solidFill>
            </a:ln>
          </p:spPr>
        </p:pic>
        <p:pic>
          <p:nvPicPr>
            <p:cNvPr id="10" name="Picture 9"/>
            <p:cNvPicPr>
              <a:picLocks noChangeAspect="1"/>
            </p:cNvPicPr>
            <p:nvPr/>
          </p:nvPicPr>
          <p:blipFill rotWithShape="1">
            <a:blip r:embed="rId6" cstate="print">
              <a:extLst>
                <a:ext uri="{28A0092B-C50C-407E-A947-70E740481C1C}">
                  <a14:useLocalDpi xmlns:a14="http://schemas.microsoft.com/office/drawing/2010/main" val="0"/>
                </a:ext>
              </a:extLst>
            </a:blip>
            <a:srcRect l="18778" r="14280"/>
            <a:stretch/>
          </p:blipFill>
          <p:spPr>
            <a:xfrm>
              <a:off x="1385381" y="1308235"/>
              <a:ext cx="2114563" cy="2114563"/>
            </a:xfrm>
            <a:prstGeom prst="flowChartConnector">
              <a:avLst/>
            </a:prstGeom>
            <a:ln>
              <a:solidFill>
                <a:srgbClr val="284835"/>
              </a:solidFill>
            </a:ln>
          </p:spPr>
        </p:pic>
        <p:pic>
          <p:nvPicPr>
            <p:cNvPr id="11" name="Picture 10"/>
            <p:cNvPicPr>
              <a:picLocks noChangeAspect="1"/>
            </p:cNvPicPr>
            <p:nvPr/>
          </p:nvPicPr>
          <p:blipFill rotWithShape="1">
            <a:blip r:embed="rId7" cstate="print">
              <a:extLst>
                <a:ext uri="{28A0092B-C50C-407E-A947-70E740481C1C}">
                  <a14:useLocalDpi xmlns:a14="http://schemas.microsoft.com/office/drawing/2010/main" val="0"/>
                </a:ext>
              </a:extLst>
            </a:blip>
            <a:srcRect l="3632" r="29894" b="24"/>
            <a:stretch/>
          </p:blipFill>
          <p:spPr>
            <a:xfrm>
              <a:off x="1299345" y="3738070"/>
              <a:ext cx="1840878" cy="1840878"/>
            </a:xfrm>
            <a:prstGeom prst="flowChartConnector">
              <a:avLst/>
            </a:prstGeom>
            <a:ln>
              <a:solidFill>
                <a:srgbClr val="284835"/>
              </a:solidFill>
            </a:ln>
          </p:spPr>
        </p:pic>
        <p:pic>
          <p:nvPicPr>
            <p:cNvPr id="33" name="Picture 32"/>
            <p:cNvPicPr>
              <a:picLocks noChangeAspect="1"/>
            </p:cNvPicPr>
            <p:nvPr/>
          </p:nvPicPr>
          <p:blipFill rotWithShape="1">
            <a:blip r:embed="rId8" cstate="print">
              <a:extLst>
                <a:ext uri="{28A0092B-C50C-407E-A947-70E740481C1C}">
                  <a14:useLocalDpi xmlns:a14="http://schemas.microsoft.com/office/drawing/2010/main" val="0"/>
                </a:ext>
              </a:extLst>
            </a:blip>
            <a:srcRect l="9234" r="18206"/>
            <a:stretch/>
          </p:blipFill>
          <p:spPr>
            <a:xfrm>
              <a:off x="5847244" y="3994292"/>
              <a:ext cx="1584656" cy="1584656"/>
            </a:xfrm>
            <a:prstGeom prst="flowChartConnector">
              <a:avLst/>
            </a:prstGeom>
            <a:ln>
              <a:solidFill>
                <a:srgbClr val="284835"/>
              </a:solidFill>
            </a:ln>
          </p:spPr>
        </p:pic>
      </p:grpSp>
      <p:sp>
        <p:nvSpPr>
          <p:cNvPr id="19" name="TextBox 18"/>
          <p:cNvSpPr txBox="1"/>
          <p:nvPr/>
        </p:nvSpPr>
        <p:spPr>
          <a:xfrm>
            <a:off x="159041" y="136796"/>
            <a:ext cx="5704268" cy="954107"/>
          </a:xfrm>
          <a:prstGeom prst="rect">
            <a:avLst/>
          </a:prstGeom>
          <a:noFill/>
        </p:spPr>
        <p:txBody>
          <a:bodyPr wrap="square" rtlCol="0">
            <a:spAutoFit/>
          </a:bodyPr>
          <a:lstStyle/>
          <a:p>
            <a:r>
              <a:rPr lang="en-US" sz="2800" dirty="0">
                <a:solidFill>
                  <a:schemeClr val="bg1"/>
                </a:solidFill>
              </a:rPr>
              <a:t>Data was collected during small boat surveys of the Makah U&amp;A</a:t>
            </a:r>
          </a:p>
        </p:txBody>
      </p:sp>
      <p:pic>
        <p:nvPicPr>
          <p:cNvPr id="12" name="Picture 11"/>
          <p:cNvPicPr preferRelativeResize="0">
            <a:picLocks/>
          </p:cNvPicPr>
          <p:nvPr/>
        </p:nvPicPr>
        <p:blipFill rotWithShape="1">
          <a:blip r:embed="rId9" cstate="print">
            <a:extLst>
              <a:ext uri="{28A0092B-C50C-407E-A947-70E740481C1C}">
                <a14:useLocalDpi xmlns:a14="http://schemas.microsoft.com/office/drawing/2010/main" val="0"/>
              </a:ext>
            </a:extLst>
          </a:blip>
          <a:srcRect l="34269" r="76"/>
          <a:stretch/>
        </p:blipFill>
        <p:spPr>
          <a:xfrm>
            <a:off x="4815097" y="4731496"/>
            <a:ext cx="1749423" cy="1744337"/>
          </a:xfrm>
          <a:prstGeom prst="flowChartConnector">
            <a:avLst/>
          </a:prstGeom>
          <a:ln>
            <a:solidFill>
              <a:srgbClr val="284835"/>
            </a:solidFill>
          </a:ln>
        </p:spPr>
      </p:pic>
      <p:sp>
        <p:nvSpPr>
          <p:cNvPr id="2" name="TextBox 1">
            <a:extLst>
              <a:ext uri="{FF2B5EF4-FFF2-40B4-BE49-F238E27FC236}">
                <a16:creationId xmlns:a16="http://schemas.microsoft.com/office/drawing/2014/main" id="{5C0EAE73-CE80-0140-93EF-E4395795998E}"/>
              </a:ext>
            </a:extLst>
          </p:cNvPr>
          <p:cNvSpPr txBox="1"/>
          <p:nvPr/>
        </p:nvSpPr>
        <p:spPr>
          <a:xfrm rot="21410827">
            <a:off x="1396548" y="6011736"/>
            <a:ext cx="1204176" cy="369332"/>
          </a:xfrm>
          <a:prstGeom prst="rect">
            <a:avLst/>
          </a:prstGeom>
          <a:noFill/>
        </p:spPr>
        <p:txBody>
          <a:bodyPr wrap="none" rtlCol="0">
            <a:spAutoFit/>
          </a:bodyPr>
          <a:lstStyle/>
          <a:p>
            <a:r>
              <a:rPr lang="en-US" dirty="0">
                <a:solidFill>
                  <a:schemeClr val="bg1"/>
                </a:solidFill>
              </a:rPr>
              <a:t>R/V Kawad</a:t>
            </a:r>
          </a:p>
        </p:txBody>
      </p:sp>
    </p:spTree>
    <p:extLst>
      <p:ext uri="{BB962C8B-B14F-4D97-AF65-F5344CB8AC3E}">
        <p14:creationId xmlns:p14="http://schemas.microsoft.com/office/powerpoint/2010/main" val="47090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5723" b="13681"/>
          <a:stretch/>
        </p:blipFill>
        <p:spPr>
          <a:xfrm>
            <a:off x="0" y="1920240"/>
            <a:ext cx="9144000" cy="4937760"/>
          </a:xfrm>
          <a:prstGeom prst="rect">
            <a:avLst/>
          </a:prstGeom>
        </p:spPr>
      </p:pic>
      <p:sp>
        <p:nvSpPr>
          <p:cNvPr id="5" name="TextBox 4"/>
          <p:cNvSpPr txBox="1"/>
          <p:nvPr/>
        </p:nvSpPr>
        <p:spPr>
          <a:xfrm>
            <a:off x="542926" y="226119"/>
            <a:ext cx="5902119" cy="1200329"/>
          </a:xfrm>
          <a:prstGeom prst="rect">
            <a:avLst/>
          </a:prstGeom>
          <a:noFill/>
        </p:spPr>
        <p:txBody>
          <a:bodyPr wrap="square" rtlCol="0">
            <a:spAutoFit/>
          </a:bodyPr>
          <a:lstStyle/>
          <a:p>
            <a:r>
              <a:rPr lang="en-US" sz="3600" dirty="0">
                <a:solidFill>
                  <a:schemeClr val="bg1"/>
                </a:solidFill>
              </a:rPr>
              <a:t>Step 1: Total Count for both California and Steller sea lions</a:t>
            </a:r>
          </a:p>
        </p:txBody>
      </p:sp>
    </p:spTree>
    <p:extLst>
      <p:ext uri="{BB962C8B-B14F-4D97-AF65-F5344CB8AC3E}">
        <p14:creationId xmlns:p14="http://schemas.microsoft.com/office/powerpoint/2010/main" val="7018143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04413" y="3204380"/>
            <a:ext cx="2535174" cy="2683805"/>
          </a:xfrm>
          <a:prstGeom prst="rect">
            <a:avLst/>
          </a:prstGeom>
          <a:ln w="57150">
            <a:solidFill>
              <a:schemeClr val="accent6">
                <a:lumMod val="60000"/>
                <a:lumOff val="40000"/>
              </a:schemeClr>
            </a:solidFill>
          </a:ln>
        </p:spPr>
      </p:pic>
      <p:sp>
        <p:nvSpPr>
          <p:cNvPr id="7" name="TextBox 6"/>
          <p:cNvSpPr txBox="1"/>
          <p:nvPr/>
        </p:nvSpPr>
        <p:spPr>
          <a:xfrm>
            <a:off x="542926" y="226119"/>
            <a:ext cx="5800725" cy="646331"/>
          </a:xfrm>
          <a:prstGeom prst="rect">
            <a:avLst/>
          </a:prstGeom>
          <a:noFill/>
        </p:spPr>
        <p:txBody>
          <a:bodyPr wrap="square" rtlCol="0">
            <a:spAutoFit/>
          </a:bodyPr>
          <a:lstStyle/>
          <a:p>
            <a:r>
              <a:rPr lang="en-US" sz="3600" dirty="0">
                <a:solidFill>
                  <a:schemeClr val="bg1"/>
                </a:solidFill>
              </a:rPr>
              <a:t>Step 2: Find Entanglements</a:t>
            </a:r>
          </a:p>
        </p:txBody>
      </p:sp>
    </p:spTree>
    <p:extLst>
      <p:ext uri="{BB962C8B-B14F-4D97-AF65-F5344CB8AC3E}">
        <p14:creationId xmlns:p14="http://schemas.microsoft.com/office/powerpoint/2010/main" val="120602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grpSp>
        <p:nvGrpSpPr>
          <p:cNvPr id="13" name="Group 12"/>
          <p:cNvGrpSpPr/>
          <p:nvPr/>
        </p:nvGrpSpPr>
        <p:grpSpPr>
          <a:xfrm>
            <a:off x="487640" y="1094347"/>
            <a:ext cx="8166679" cy="5445641"/>
            <a:chOff x="273327" y="994334"/>
            <a:chExt cx="8166679" cy="5445641"/>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2845" y="994334"/>
              <a:ext cx="2427161" cy="2771085"/>
            </a:xfrm>
            <a:prstGeom prst="rect">
              <a:avLst/>
            </a:prstGeom>
            <a:ln w="57150">
              <a:solidFill>
                <a:schemeClr val="accent6">
                  <a:lumMod val="60000"/>
                  <a:lumOff val="40000"/>
                </a:schemeClr>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3327" y="997912"/>
              <a:ext cx="2581656" cy="2401824"/>
            </a:xfrm>
            <a:prstGeom prst="rect">
              <a:avLst/>
            </a:prstGeom>
            <a:ln w="57150">
              <a:solidFill>
                <a:schemeClr val="accent6">
                  <a:lumMod val="60000"/>
                  <a:lumOff val="40000"/>
                </a:schemeClr>
              </a:solidFill>
            </a:ln>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29338" y="4317903"/>
              <a:ext cx="2310668" cy="2122072"/>
            </a:xfrm>
            <a:prstGeom prst="rect">
              <a:avLst/>
            </a:prstGeom>
            <a:ln w="57150">
              <a:solidFill>
                <a:schemeClr val="accent6">
                  <a:lumMod val="60000"/>
                  <a:lumOff val="40000"/>
                </a:schemeClr>
              </a:solidFill>
            </a:ln>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58917" y="994334"/>
              <a:ext cx="1949993" cy="2310887"/>
            </a:xfrm>
            <a:prstGeom prst="rect">
              <a:avLst/>
            </a:prstGeom>
            <a:ln w="57150">
              <a:solidFill>
                <a:schemeClr val="accent6">
                  <a:lumMod val="60000"/>
                  <a:lumOff val="40000"/>
                </a:schemeClr>
              </a:solidFill>
            </a:ln>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3327" y="3728779"/>
              <a:ext cx="2272801" cy="2711196"/>
            </a:xfrm>
            <a:prstGeom prst="rect">
              <a:avLst/>
            </a:prstGeom>
            <a:ln w="57150">
              <a:solidFill>
                <a:schemeClr val="accent6">
                  <a:lumMod val="60000"/>
                  <a:lumOff val="40000"/>
                </a:schemeClr>
              </a:solidFill>
            </a:ln>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25941" y="3756170"/>
              <a:ext cx="2535174" cy="2683805"/>
            </a:xfrm>
            <a:prstGeom prst="rect">
              <a:avLst/>
            </a:prstGeom>
            <a:ln w="57150">
              <a:solidFill>
                <a:schemeClr val="accent6">
                  <a:lumMod val="60000"/>
                  <a:lumOff val="40000"/>
                </a:schemeClr>
              </a:solidFill>
            </a:ln>
          </p:spPr>
        </p:pic>
      </p:grpSp>
      <p:sp>
        <p:nvSpPr>
          <p:cNvPr id="10" name="TextBox 9"/>
          <p:cNvSpPr txBox="1"/>
          <p:nvPr/>
        </p:nvSpPr>
        <p:spPr>
          <a:xfrm>
            <a:off x="542926" y="226119"/>
            <a:ext cx="5800725" cy="646331"/>
          </a:xfrm>
          <a:prstGeom prst="rect">
            <a:avLst/>
          </a:prstGeom>
          <a:noFill/>
        </p:spPr>
        <p:txBody>
          <a:bodyPr wrap="square" rtlCol="0">
            <a:spAutoFit/>
          </a:bodyPr>
          <a:lstStyle/>
          <a:p>
            <a:r>
              <a:rPr lang="en-US" sz="3600" dirty="0">
                <a:solidFill>
                  <a:schemeClr val="bg1"/>
                </a:solidFill>
              </a:rPr>
              <a:t>Step 3: Count and Document</a:t>
            </a:r>
          </a:p>
        </p:txBody>
      </p:sp>
    </p:spTree>
    <p:extLst>
      <p:ext uri="{BB962C8B-B14F-4D97-AF65-F5344CB8AC3E}">
        <p14:creationId xmlns:p14="http://schemas.microsoft.com/office/powerpoint/2010/main" val="34371967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15" name="Title 14"/>
          <p:cNvSpPr>
            <a:spLocks noGrp="1"/>
          </p:cNvSpPr>
          <p:nvPr>
            <p:ph type="title"/>
          </p:nvPr>
        </p:nvSpPr>
        <p:spPr>
          <a:xfrm>
            <a:off x="214932" y="171553"/>
            <a:ext cx="8714136" cy="1325563"/>
          </a:xfrm>
        </p:spPr>
        <p:txBody>
          <a:bodyPr>
            <a:noAutofit/>
          </a:bodyPr>
          <a:lstStyle/>
          <a:p>
            <a:r>
              <a:rPr lang="en-US" sz="3200" dirty="0">
                <a:solidFill>
                  <a:schemeClr val="bg1"/>
                </a:solidFill>
                <a:latin typeface="+mn-lt"/>
              </a:rPr>
              <a:t>Photo analysis determined the species, sex, and age of the individual and the material type</a:t>
            </a:r>
          </a:p>
        </p:txBody>
      </p:sp>
      <p:grpSp>
        <p:nvGrpSpPr>
          <p:cNvPr id="34" name="Group 33"/>
          <p:cNvGrpSpPr/>
          <p:nvPr/>
        </p:nvGrpSpPr>
        <p:grpSpPr>
          <a:xfrm>
            <a:off x="214932" y="1627017"/>
            <a:ext cx="8714136" cy="4970622"/>
            <a:chOff x="204716" y="1559305"/>
            <a:chExt cx="8714136" cy="4970622"/>
          </a:xfrm>
        </p:grpSpPr>
        <p:grpSp>
          <p:nvGrpSpPr>
            <p:cNvPr id="4" name="Group 3"/>
            <p:cNvGrpSpPr>
              <a:grpSpLocks noChangeAspect="1"/>
            </p:cNvGrpSpPr>
            <p:nvPr/>
          </p:nvGrpSpPr>
          <p:grpSpPr>
            <a:xfrm>
              <a:off x="204716" y="1559306"/>
              <a:ext cx="2229533" cy="2299023"/>
              <a:chOff x="765539" y="24154133"/>
              <a:chExt cx="4476660" cy="4616188"/>
            </a:xfrm>
          </p:grpSpPr>
          <p:pic>
            <p:nvPicPr>
              <p:cNvPr id="5" name="Picture 4"/>
              <p:cNvPicPr>
                <a:picLocks noChangeAspect="1"/>
              </p:cNvPicPr>
              <p:nvPr/>
            </p:nvPicPr>
            <p:blipFill>
              <a:blip r:embed="rId2" cstate="print">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765539" y="24154133"/>
                <a:ext cx="4476660" cy="4616186"/>
              </a:xfrm>
              <a:prstGeom prst="rect">
                <a:avLst/>
              </a:prstGeom>
              <a:ln w="38100">
                <a:solidFill>
                  <a:schemeClr val="accent6">
                    <a:lumMod val="60000"/>
                    <a:lumOff val="40000"/>
                  </a:schemeClr>
                </a:solidFill>
              </a:ln>
            </p:spPr>
          </p:pic>
          <p:sp>
            <p:nvSpPr>
              <p:cNvPr id="6" name="TextBox 5"/>
              <p:cNvSpPr txBox="1"/>
              <p:nvPr/>
            </p:nvSpPr>
            <p:spPr>
              <a:xfrm>
                <a:off x="3368844" y="27461999"/>
                <a:ext cx="1868224" cy="1308322"/>
              </a:xfrm>
              <a:prstGeom prst="rect">
                <a:avLst/>
              </a:prstGeom>
              <a:solidFill>
                <a:srgbClr val="325949">
                  <a:alpha val="50196"/>
                </a:srgbClr>
              </a:solidFill>
            </p:spPr>
            <p:txBody>
              <a:bodyPr wrap="square" rtlCol="0">
                <a:spAutoFit/>
              </a:bodyPr>
              <a:lstStyle/>
              <a:p>
                <a:pPr algn="ctr"/>
                <a:r>
                  <a:rPr lang="en-US">
                    <a:solidFill>
                      <a:schemeClr val="bg1"/>
                    </a:solidFill>
                  </a:rPr>
                  <a:t>Steller</a:t>
                </a:r>
              </a:p>
              <a:p>
                <a:pPr algn="ctr"/>
                <a:r>
                  <a:rPr lang="en-US">
                    <a:solidFill>
                      <a:schemeClr val="bg1"/>
                    </a:solidFill>
                  </a:rPr>
                  <a:t>Scar</a:t>
                </a:r>
              </a:p>
            </p:txBody>
          </p:sp>
        </p:grpSp>
        <p:grpSp>
          <p:nvGrpSpPr>
            <p:cNvPr id="31" name="Group 30"/>
            <p:cNvGrpSpPr/>
            <p:nvPr/>
          </p:nvGrpSpPr>
          <p:grpSpPr>
            <a:xfrm>
              <a:off x="2672867" y="3580483"/>
              <a:ext cx="3754390" cy="1557251"/>
              <a:chOff x="2673090" y="3604028"/>
              <a:chExt cx="3754390" cy="1557251"/>
            </a:xfrm>
          </p:grpSpPr>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73090" y="3604028"/>
                <a:ext cx="3754390" cy="1557251"/>
              </a:xfrm>
              <a:prstGeom prst="rect">
                <a:avLst/>
              </a:prstGeom>
              <a:ln w="38100">
                <a:solidFill>
                  <a:schemeClr val="accent6">
                    <a:lumMod val="60000"/>
                    <a:lumOff val="40000"/>
                  </a:schemeClr>
                </a:solidFill>
              </a:ln>
            </p:spPr>
          </p:pic>
          <p:sp>
            <p:nvSpPr>
              <p:cNvPr id="18" name="TextBox 17"/>
              <p:cNvSpPr txBox="1"/>
              <p:nvPr/>
            </p:nvSpPr>
            <p:spPr>
              <a:xfrm>
                <a:off x="2673090" y="4514948"/>
                <a:ext cx="861133" cy="646331"/>
              </a:xfrm>
              <a:prstGeom prst="rect">
                <a:avLst/>
              </a:prstGeom>
              <a:solidFill>
                <a:srgbClr val="284835">
                  <a:alpha val="70000"/>
                </a:srgbClr>
              </a:solidFill>
            </p:spPr>
            <p:txBody>
              <a:bodyPr wrap="none" rtlCol="0">
                <a:spAutoFit/>
              </a:bodyPr>
              <a:lstStyle/>
              <a:p>
                <a:r>
                  <a:rPr lang="en-US">
                    <a:solidFill>
                      <a:schemeClr val="bg1"/>
                    </a:solidFill>
                  </a:rPr>
                  <a:t>Steller</a:t>
                </a:r>
              </a:p>
              <a:p>
                <a:r>
                  <a:rPr lang="en-US">
                    <a:solidFill>
                      <a:schemeClr val="bg1"/>
                    </a:solidFill>
                  </a:rPr>
                  <a:t>Flasher</a:t>
                </a:r>
              </a:p>
            </p:txBody>
          </p:sp>
        </p:grpSp>
        <p:grpSp>
          <p:nvGrpSpPr>
            <p:cNvPr id="33" name="Group 32"/>
            <p:cNvGrpSpPr/>
            <p:nvPr/>
          </p:nvGrpSpPr>
          <p:grpSpPr>
            <a:xfrm>
              <a:off x="2703454" y="5473028"/>
              <a:ext cx="3723346" cy="1029601"/>
              <a:chOff x="2703454" y="5473028"/>
              <a:chExt cx="3723346" cy="1029601"/>
            </a:xfrm>
          </p:grpSpPr>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3454" y="5473028"/>
                <a:ext cx="3723346" cy="1029601"/>
              </a:xfrm>
              <a:prstGeom prst="rect">
                <a:avLst/>
              </a:prstGeom>
              <a:ln w="38100">
                <a:solidFill>
                  <a:schemeClr val="accent6">
                    <a:lumMod val="60000"/>
                    <a:lumOff val="40000"/>
                  </a:schemeClr>
                </a:solidFill>
              </a:ln>
            </p:spPr>
          </p:pic>
          <p:sp>
            <p:nvSpPr>
              <p:cNvPr id="19" name="TextBox 18"/>
              <p:cNvSpPr txBox="1"/>
              <p:nvPr/>
            </p:nvSpPr>
            <p:spPr>
              <a:xfrm>
                <a:off x="4896125" y="5856298"/>
                <a:ext cx="1530675" cy="646331"/>
              </a:xfrm>
              <a:prstGeom prst="rect">
                <a:avLst/>
              </a:prstGeom>
              <a:solidFill>
                <a:srgbClr val="284835">
                  <a:alpha val="70000"/>
                </a:srgbClr>
              </a:solidFill>
            </p:spPr>
            <p:txBody>
              <a:bodyPr wrap="none" rtlCol="0">
                <a:spAutoFit/>
              </a:bodyPr>
              <a:lstStyle/>
              <a:p>
                <a:pPr algn="r"/>
                <a:r>
                  <a:rPr lang="en-US">
                    <a:solidFill>
                      <a:schemeClr val="bg1"/>
                    </a:solidFill>
                  </a:rPr>
                  <a:t>Steller</a:t>
                </a:r>
              </a:p>
              <a:p>
                <a:pPr algn="r"/>
                <a:r>
                  <a:rPr lang="en-US">
                    <a:solidFill>
                      <a:schemeClr val="bg1"/>
                    </a:solidFill>
                  </a:rPr>
                  <a:t>Monofilament</a:t>
                </a:r>
              </a:p>
            </p:txBody>
          </p:sp>
        </p:grpSp>
        <p:grpSp>
          <p:nvGrpSpPr>
            <p:cNvPr id="30" name="Group 29"/>
            <p:cNvGrpSpPr/>
            <p:nvPr/>
          </p:nvGrpSpPr>
          <p:grpSpPr>
            <a:xfrm>
              <a:off x="204716" y="4114659"/>
              <a:ext cx="2226978" cy="2403026"/>
              <a:chOff x="204716" y="4114659"/>
              <a:chExt cx="2226978" cy="2403026"/>
            </a:xfrm>
          </p:grpSpPr>
          <p:pic>
            <p:nvPicPr>
              <p:cNvPr id="20" name="Picture 1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4716" y="4114659"/>
                <a:ext cx="2226978" cy="2391566"/>
              </a:xfrm>
              <a:prstGeom prst="rect">
                <a:avLst/>
              </a:prstGeom>
              <a:ln w="38100">
                <a:solidFill>
                  <a:schemeClr val="accent6">
                    <a:lumMod val="50000"/>
                  </a:schemeClr>
                </a:solidFill>
              </a:ln>
            </p:spPr>
          </p:pic>
          <p:sp>
            <p:nvSpPr>
              <p:cNvPr id="21" name="TextBox 20"/>
              <p:cNvSpPr txBox="1"/>
              <p:nvPr/>
            </p:nvSpPr>
            <p:spPr>
              <a:xfrm>
                <a:off x="1004829" y="5871354"/>
                <a:ext cx="1426865" cy="646331"/>
              </a:xfrm>
              <a:prstGeom prst="rect">
                <a:avLst/>
              </a:prstGeom>
              <a:solidFill>
                <a:srgbClr val="284835">
                  <a:alpha val="70000"/>
                </a:srgbClr>
              </a:solidFill>
            </p:spPr>
            <p:txBody>
              <a:bodyPr wrap="none" rtlCol="0">
                <a:spAutoFit/>
              </a:bodyPr>
              <a:lstStyle/>
              <a:p>
                <a:pPr algn="r"/>
                <a:r>
                  <a:rPr lang="en-US">
                    <a:solidFill>
                      <a:schemeClr val="bg1"/>
                    </a:solidFill>
                  </a:rPr>
                  <a:t>California</a:t>
                </a:r>
              </a:p>
              <a:p>
                <a:pPr algn="r"/>
                <a:r>
                  <a:rPr lang="en-US">
                    <a:solidFill>
                      <a:schemeClr val="bg1"/>
                    </a:solidFill>
                  </a:rPr>
                  <a:t>Packing Band</a:t>
                </a:r>
              </a:p>
            </p:txBody>
          </p:sp>
        </p:grpSp>
        <p:grpSp>
          <p:nvGrpSpPr>
            <p:cNvPr id="29" name="Group 28"/>
            <p:cNvGrpSpPr/>
            <p:nvPr/>
          </p:nvGrpSpPr>
          <p:grpSpPr>
            <a:xfrm>
              <a:off x="6663320" y="1559305"/>
              <a:ext cx="2255532" cy="2420194"/>
              <a:chOff x="6663320" y="1559305"/>
              <a:chExt cx="2255532" cy="2420194"/>
            </a:xfrm>
          </p:grpSpPr>
          <p:pic>
            <p:nvPicPr>
              <p:cNvPr id="22" name="Picture 2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665875" y="1559305"/>
                <a:ext cx="2252977" cy="2411165"/>
              </a:xfrm>
              <a:prstGeom prst="rect">
                <a:avLst/>
              </a:prstGeom>
              <a:ln w="38100">
                <a:solidFill>
                  <a:schemeClr val="accent6">
                    <a:lumMod val="50000"/>
                  </a:schemeClr>
                </a:solidFill>
              </a:ln>
            </p:spPr>
          </p:pic>
          <p:sp>
            <p:nvSpPr>
              <p:cNvPr id="23" name="TextBox 22"/>
              <p:cNvSpPr txBox="1"/>
              <p:nvPr/>
            </p:nvSpPr>
            <p:spPr>
              <a:xfrm>
                <a:off x="6663320" y="3333168"/>
                <a:ext cx="1170495" cy="646331"/>
              </a:xfrm>
              <a:prstGeom prst="rect">
                <a:avLst/>
              </a:prstGeom>
              <a:solidFill>
                <a:srgbClr val="325949">
                  <a:alpha val="50196"/>
                </a:srgbClr>
              </a:solidFill>
            </p:spPr>
            <p:txBody>
              <a:bodyPr wrap="square" rtlCol="0">
                <a:spAutoFit/>
              </a:bodyPr>
              <a:lstStyle/>
              <a:p>
                <a:r>
                  <a:rPr lang="en-US" dirty="0">
                    <a:solidFill>
                      <a:schemeClr val="bg1"/>
                    </a:solidFill>
                  </a:rPr>
                  <a:t>California</a:t>
                </a:r>
              </a:p>
              <a:p>
                <a:r>
                  <a:rPr lang="en-US" dirty="0">
                    <a:solidFill>
                      <a:schemeClr val="bg1"/>
                    </a:solidFill>
                  </a:rPr>
                  <a:t>Rope</a:t>
                </a:r>
              </a:p>
            </p:txBody>
          </p:sp>
        </p:grpSp>
        <p:grpSp>
          <p:nvGrpSpPr>
            <p:cNvPr id="32" name="Group 31"/>
            <p:cNvGrpSpPr/>
            <p:nvPr/>
          </p:nvGrpSpPr>
          <p:grpSpPr>
            <a:xfrm>
              <a:off x="6662640" y="4109400"/>
              <a:ext cx="2256212" cy="2420527"/>
              <a:chOff x="6662640" y="4109400"/>
              <a:chExt cx="2256212" cy="2420527"/>
            </a:xfrm>
          </p:grpSpPr>
          <p:pic>
            <p:nvPicPr>
              <p:cNvPr id="24" name="Picture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63320" y="4109400"/>
                <a:ext cx="2255532" cy="2420527"/>
              </a:xfrm>
              <a:prstGeom prst="rect">
                <a:avLst/>
              </a:prstGeom>
              <a:ln w="38100">
                <a:solidFill>
                  <a:schemeClr val="accent6">
                    <a:lumMod val="60000"/>
                    <a:lumOff val="40000"/>
                  </a:schemeClr>
                </a:solidFill>
              </a:ln>
            </p:spPr>
          </p:pic>
          <p:sp>
            <p:nvSpPr>
              <p:cNvPr id="25" name="TextBox 24"/>
              <p:cNvSpPr txBox="1"/>
              <p:nvPr/>
            </p:nvSpPr>
            <p:spPr>
              <a:xfrm>
                <a:off x="6662640" y="5883596"/>
                <a:ext cx="1087863" cy="646331"/>
              </a:xfrm>
              <a:prstGeom prst="rect">
                <a:avLst/>
              </a:prstGeom>
              <a:solidFill>
                <a:srgbClr val="284835">
                  <a:alpha val="70000"/>
                </a:srgbClr>
              </a:solidFill>
            </p:spPr>
            <p:txBody>
              <a:bodyPr wrap="none" rtlCol="0">
                <a:spAutoFit/>
              </a:bodyPr>
              <a:lstStyle/>
              <a:p>
                <a:r>
                  <a:rPr lang="en-US">
                    <a:solidFill>
                      <a:schemeClr val="bg1"/>
                    </a:solidFill>
                  </a:rPr>
                  <a:t>Steller</a:t>
                </a:r>
              </a:p>
              <a:p>
                <a:r>
                  <a:rPr lang="en-US">
                    <a:solidFill>
                      <a:schemeClr val="bg1"/>
                    </a:solidFill>
                  </a:rPr>
                  <a:t>Unknown</a:t>
                </a:r>
              </a:p>
            </p:txBody>
          </p:sp>
        </p:grpSp>
        <p:grpSp>
          <p:nvGrpSpPr>
            <p:cNvPr id="28" name="Group 27"/>
            <p:cNvGrpSpPr/>
            <p:nvPr/>
          </p:nvGrpSpPr>
          <p:grpSpPr>
            <a:xfrm>
              <a:off x="2670089" y="1585924"/>
              <a:ext cx="3761221" cy="1683610"/>
              <a:chOff x="2670089" y="1585924"/>
              <a:chExt cx="3761221" cy="1683610"/>
            </a:xfrm>
          </p:grpSpPr>
          <p:pic>
            <p:nvPicPr>
              <p:cNvPr id="26" name="Picture 2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70089" y="1585924"/>
                <a:ext cx="3761221" cy="1659266"/>
              </a:xfrm>
              <a:prstGeom prst="rect">
                <a:avLst/>
              </a:prstGeom>
              <a:ln w="38100">
                <a:solidFill>
                  <a:schemeClr val="accent6">
                    <a:lumMod val="60000"/>
                    <a:lumOff val="40000"/>
                  </a:schemeClr>
                </a:solidFill>
              </a:ln>
            </p:spPr>
          </p:pic>
          <p:sp>
            <p:nvSpPr>
              <p:cNvPr id="27" name="TextBox 26"/>
              <p:cNvSpPr txBox="1"/>
              <p:nvPr/>
            </p:nvSpPr>
            <p:spPr>
              <a:xfrm>
                <a:off x="4896125" y="2623203"/>
                <a:ext cx="1530675" cy="646331"/>
              </a:xfrm>
              <a:prstGeom prst="rect">
                <a:avLst/>
              </a:prstGeom>
              <a:solidFill>
                <a:srgbClr val="325949">
                  <a:alpha val="50196"/>
                </a:srgbClr>
              </a:solidFill>
            </p:spPr>
            <p:txBody>
              <a:bodyPr wrap="square" rtlCol="0">
                <a:spAutoFit/>
              </a:bodyPr>
              <a:lstStyle/>
              <a:p>
                <a:pPr algn="r"/>
                <a:r>
                  <a:rPr lang="en-US">
                    <a:solidFill>
                      <a:schemeClr val="bg1"/>
                    </a:solidFill>
                  </a:rPr>
                  <a:t>Steller</a:t>
                </a:r>
              </a:p>
              <a:p>
                <a:pPr algn="r"/>
                <a:r>
                  <a:rPr lang="en-US">
                    <a:solidFill>
                      <a:schemeClr val="bg1"/>
                    </a:solidFill>
                  </a:rPr>
                  <a:t>Rubber Band</a:t>
                </a:r>
              </a:p>
            </p:txBody>
          </p:sp>
        </p:grpSp>
      </p:grpSp>
    </p:spTree>
    <p:extLst>
      <p:ext uri="{BB962C8B-B14F-4D97-AF65-F5344CB8AC3E}">
        <p14:creationId xmlns:p14="http://schemas.microsoft.com/office/powerpoint/2010/main" val="1500345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00087" y="268267"/>
            <a:ext cx="7886700" cy="1325563"/>
          </a:xfrm>
        </p:spPr>
        <p:txBody>
          <a:bodyPr>
            <a:normAutofit/>
          </a:bodyPr>
          <a:lstStyle/>
          <a:p>
            <a:r>
              <a:rPr lang="en-US" sz="3600" dirty="0">
                <a:solidFill>
                  <a:schemeClr val="bg1"/>
                </a:solidFill>
              </a:rPr>
              <a:t>Both species experienced high rates of entanglement</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2955" y="1802123"/>
            <a:ext cx="3280113" cy="3496293"/>
          </a:xfrm>
          <a:prstGeom prst="rect">
            <a:avLst/>
          </a:prstGeom>
          <a:ln w="57150">
            <a:solidFill>
              <a:schemeClr val="accent6">
                <a:lumMod val="60000"/>
                <a:lumOff val="40000"/>
              </a:schemeClr>
            </a:solidFill>
          </a:ln>
        </p:spPr>
      </p:pic>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0709" y="1802123"/>
            <a:ext cx="3224442" cy="3496293"/>
          </a:xfrm>
          <a:prstGeom prst="rect">
            <a:avLst/>
          </a:prstGeom>
          <a:ln w="57150">
            <a:solidFill>
              <a:schemeClr val="accent6">
                <a:lumMod val="50000"/>
              </a:schemeClr>
            </a:solidFill>
          </a:ln>
        </p:spPr>
      </p:pic>
      <p:sp>
        <p:nvSpPr>
          <p:cNvPr id="5" name="TextBox 4"/>
          <p:cNvSpPr txBox="1"/>
          <p:nvPr/>
        </p:nvSpPr>
        <p:spPr>
          <a:xfrm>
            <a:off x="1762439" y="5715001"/>
            <a:ext cx="1940981" cy="400110"/>
          </a:xfrm>
          <a:prstGeom prst="rect">
            <a:avLst/>
          </a:prstGeom>
          <a:noFill/>
        </p:spPr>
        <p:txBody>
          <a:bodyPr wrap="none" rtlCol="0">
            <a:spAutoFit/>
          </a:bodyPr>
          <a:lstStyle/>
          <a:p>
            <a:r>
              <a:rPr lang="en-US" sz="2000" dirty="0">
                <a:solidFill>
                  <a:schemeClr val="bg1"/>
                </a:solidFill>
              </a:rPr>
              <a:t>California: 2.13%</a:t>
            </a:r>
          </a:p>
        </p:txBody>
      </p:sp>
      <p:sp>
        <p:nvSpPr>
          <p:cNvPr id="6" name="TextBox 5"/>
          <p:cNvSpPr txBox="1"/>
          <p:nvPr/>
        </p:nvSpPr>
        <p:spPr>
          <a:xfrm>
            <a:off x="5675514" y="5715001"/>
            <a:ext cx="1614994" cy="400110"/>
          </a:xfrm>
          <a:prstGeom prst="rect">
            <a:avLst/>
          </a:prstGeom>
          <a:noFill/>
        </p:spPr>
        <p:txBody>
          <a:bodyPr wrap="none" rtlCol="0">
            <a:spAutoFit/>
          </a:bodyPr>
          <a:lstStyle/>
          <a:p>
            <a:r>
              <a:rPr lang="en-US" sz="2000" dirty="0">
                <a:solidFill>
                  <a:schemeClr val="bg1"/>
                </a:solidFill>
              </a:rPr>
              <a:t>Steller: 0.41%</a:t>
            </a:r>
          </a:p>
        </p:txBody>
      </p:sp>
    </p:spTree>
    <p:extLst>
      <p:ext uri="{BB962C8B-B14F-4D97-AF65-F5344CB8AC3E}">
        <p14:creationId xmlns:p14="http://schemas.microsoft.com/office/powerpoint/2010/main" val="58569520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1808</TotalTime>
  <Words>480</Words>
  <Application>Microsoft Macintosh PowerPoint</Application>
  <PresentationFormat>On-screen Show (4:3)</PresentationFormat>
  <Paragraphs>72</Paragraphs>
  <Slides>18</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Sea lion entanglement in NW Washington</vt:lpstr>
      <vt:lpstr>PowerPoint Presentation</vt:lpstr>
      <vt:lpstr>Research Questions</vt:lpstr>
      <vt:lpstr>PowerPoint Presentation</vt:lpstr>
      <vt:lpstr>PowerPoint Presentation</vt:lpstr>
      <vt:lpstr>PowerPoint Presentation</vt:lpstr>
      <vt:lpstr>PowerPoint Presentation</vt:lpstr>
      <vt:lpstr>Photo analysis determined the species, sex, and age of the individual and the material type</vt:lpstr>
      <vt:lpstr>Both species experienced high rates of entanglement</vt:lpstr>
      <vt:lpstr>PowerPoint Presentation</vt:lpstr>
      <vt:lpstr>Both species have increased their use of the study area by ~8% annually</vt:lpstr>
      <vt:lpstr>Consistent annual entanglement rates over study period</vt:lpstr>
      <vt:lpstr>Californias showed high entanglement rates and low overall counts in the summer months  Entangled animals don’t migrate to breed?</vt:lpstr>
      <vt:lpstr>Salmon Flashers only seen during summer season</vt:lpstr>
      <vt:lpstr>More unidentifiable on males – seasonal growth causes embedding</vt:lpstr>
      <vt:lpstr>The availability of packing bands in the environment corresponds with entanglement</vt:lpstr>
      <vt:lpstr>Animals might shed entanglements more than previously assumed</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Sea lion entanglement in northern Washington</dc:title>
  <dc:creator>Elizabeth Allyn</dc:creator>
  <cp:lastModifiedBy>Liz Allyn</cp:lastModifiedBy>
  <cp:revision>49</cp:revision>
  <dcterms:created xsi:type="dcterms:W3CDTF">2021-01-04T19:19:28Z</dcterms:created>
  <dcterms:modified xsi:type="dcterms:W3CDTF">2021-01-11T23:54:06Z</dcterms:modified>
</cp:coreProperties>
</file>